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93" r:id="rId2"/>
    <p:sldId id="310" r:id="rId3"/>
    <p:sldId id="317" r:id="rId4"/>
    <p:sldId id="318" r:id="rId5"/>
    <p:sldId id="323" r:id="rId6"/>
    <p:sldId id="334" r:id="rId7"/>
    <p:sldId id="336" r:id="rId8"/>
    <p:sldId id="335" r:id="rId9"/>
    <p:sldId id="265" r:id="rId10"/>
    <p:sldId id="297" r:id="rId11"/>
    <p:sldId id="328" r:id="rId12"/>
    <p:sldId id="296" r:id="rId13"/>
    <p:sldId id="300" r:id="rId14"/>
    <p:sldId id="301" r:id="rId15"/>
    <p:sldId id="330" r:id="rId16"/>
  </p:sldIdLst>
  <p:sldSz cx="121904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S-Rabies" initials="N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C001"/>
    <a:srgbClr val="713387"/>
    <a:srgbClr val="FBFBFB"/>
    <a:srgbClr val="808080"/>
    <a:srgbClr val="363738"/>
    <a:srgbClr val="64BC47"/>
    <a:srgbClr val="ADF9B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 autoAdjust="0"/>
    <p:restoredTop sz="94660"/>
  </p:normalViewPr>
  <p:slideViewPr>
    <p:cSldViewPr>
      <p:cViewPr varScale="1">
        <p:scale>
          <a:sx n="66" d="100"/>
          <a:sy n="66" d="100"/>
        </p:scale>
        <p:origin x="90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S-Rabies\Downloads\&#1076;&#1083;&#1103;%20&#1041;&#1072;&#1083;&#1090;&#1080;&#1081;&#1089;&#1082;&#1086;&#1075;&#1086;%20&#1092;&#1086;&#1088;&#1091;&#1084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S-Rabies\Downloads\&#1076;&#1083;&#1103;%20&#1041;&#1072;&#1083;&#1090;&#1080;&#1081;&#1089;&#1082;&#1086;&#1075;&#1086;%20&#1092;&#1086;&#1088;&#1091;&#1084;&#107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76;&#1077;&#1078;&#1076;&#1072;\Downloads\&#1076;&#1083;&#1103;%20&#1041;&#1072;&#1083;&#1090;&#1080;&#1081;&#1089;&#1082;&#1086;&#1075;&#1086;%20&#1092;&#1086;&#1088;&#1091;&#1084;&#1072;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3221-4FC2-A6BD-4CDFB278AF8D}"/>
              </c:ext>
            </c:extLst>
          </c:dPt>
          <c:dPt>
            <c:idx val="1"/>
            <c:bubble3D val="0"/>
            <c:spPr>
              <a:solidFill>
                <a:srgbClr val="84C001"/>
              </a:solidFill>
            </c:spPr>
            <c:extLst>
              <c:ext xmlns:c16="http://schemas.microsoft.com/office/drawing/2014/chart" uri="{C3380CC4-5D6E-409C-BE32-E72D297353CC}">
                <c16:uniqueId val="{00000003-3221-4FC2-A6BD-4CDFB278AF8D}"/>
              </c:ext>
            </c:extLst>
          </c:dPt>
          <c:dPt>
            <c:idx val="2"/>
            <c:bubble3D val="0"/>
            <c:spPr>
              <a:solidFill>
                <a:srgbClr val="713387"/>
              </a:solidFill>
            </c:spPr>
            <c:extLst>
              <c:ext xmlns:c16="http://schemas.microsoft.com/office/drawing/2014/chart" uri="{C3380CC4-5D6E-409C-BE32-E72D297353CC}">
                <c16:uniqueId val="{00000005-3221-4FC2-A6BD-4CDFB278AF8D}"/>
              </c:ext>
            </c:extLst>
          </c:dPt>
          <c:dLbls>
            <c:dLbl>
              <c:idx val="0"/>
              <c:layout>
                <c:manualLayout>
                  <c:x val="-8.9985573261586072E-2"/>
                  <c:y val="5.14804191568867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21-4FC2-A6BD-4CDFB278AF8D}"/>
                </c:ext>
              </c:extLst>
            </c:dLbl>
            <c:dLbl>
              <c:idx val="1"/>
              <c:layout>
                <c:manualLayout>
                  <c:x val="4.3360433604336043E-2"/>
                  <c:y val="9.2165898617511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21-4FC2-A6BD-4CDFB278AF8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(Лист3!$D$2,Лист3!$F$2,Лист3!$H$2)</c:f>
              <c:strCache>
                <c:ptCount val="3"/>
                <c:pt idx="0">
                  <c:v>менее 0,5 МЕ/мл</c:v>
                </c:pt>
                <c:pt idx="1">
                  <c:v>0,5 -1 МЕ/мл</c:v>
                </c:pt>
                <c:pt idx="2">
                  <c:v>1 МЕ/мл и более</c:v>
                </c:pt>
              </c:strCache>
            </c:strRef>
          </c:cat>
          <c:val>
            <c:numRef>
              <c:f>(Лист3!$E$4,Лист3!$G$4,Лист3!$I$4)</c:f>
              <c:numCache>
                <c:formatCode>0.00</c:formatCode>
                <c:ptCount val="3"/>
                <c:pt idx="0">
                  <c:v>2.1015761821366024</c:v>
                </c:pt>
                <c:pt idx="1">
                  <c:v>1.2259194395796849</c:v>
                </c:pt>
                <c:pt idx="2">
                  <c:v>96.672504378283719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21-4FC2-A6BD-4CDFB278AF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Montserrat" panose="00000500000000000000" pitchFamily="2" charset="-52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E436-4B16-9FCB-B9935BAF3668}"/>
              </c:ext>
            </c:extLst>
          </c:dPt>
          <c:dPt>
            <c:idx val="1"/>
            <c:bubble3D val="0"/>
            <c:spPr>
              <a:solidFill>
                <a:srgbClr val="84C001"/>
              </a:solidFill>
            </c:spPr>
            <c:extLst>
              <c:ext xmlns:c16="http://schemas.microsoft.com/office/drawing/2014/chart" uri="{C3380CC4-5D6E-409C-BE32-E72D297353CC}">
                <c16:uniqueId val="{00000003-E436-4B16-9FCB-B9935BAF3668}"/>
              </c:ext>
            </c:extLst>
          </c:dPt>
          <c:dPt>
            <c:idx val="2"/>
            <c:bubble3D val="0"/>
            <c:spPr>
              <a:solidFill>
                <a:srgbClr val="713387"/>
              </a:solidFill>
            </c:spPr>
            <c:extLst>
              <c:ext xmlns:c16="http://schemas.microsoft.com/office/drawing/2014/chart" uri="{C3380CC4-5D6E-409C-BE32-E72D297353CC}">
                <c16:uniqueId val="{00000005-E436-4B16-9FCB-B9935BAF3668}"/>
              </c:ext>
            </c:extLst>
          </c:dPt>
          <c:dLbls>
            <c:dLbl>
              <c:idx val="0"/>
              <c:layout>
                <c:manualLayout>
                  <c:x val="-0.14415158826196489"/>
                  <c:y val="5.90495183635433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36-4B16-9FCB-B9935BAF3668}"/>
                </c:ext>
              </c:extLst>
            </c:dLbl>
            <c:dLbl>
              <c:idx val="1"/>
              <c:layout>
                <c:manualLayout>
                  <c:x val="4.3360433604336043E-2"/>
                  <c:y val="9.2165898617511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36-4B16-9FCB-B9935BAF366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'[для Балтийского форума.xlsx]Лист3'!$D$2;'[для Балтийского форума.xlsx]Лист3'!$F$2;'[для Балтийского форума.xlsx]Лист3'!$H$2</c:f>
              <c:strCache>
                <c:ptCount val="3"/>
                <c:pt idx="0">
                  <c:v>менее 0,5</c:v>
                </c:pt>
                <c:pt idx="1">
                  <c:v>0,5 -1 </c:v>
                </c:pt>
                <c:pt idx="2">
                  <c:v>1 и более</c:v>
                </c:pt>
              </c:strCache>
            </c:strRef>
          </c:cat>
          <c:val>
            <c:numRef>
              <c:f>'[для Балтийского форума.xlsx]Лист3'!$E$5;'[для Балтийского форума.xlsx]Лист3'!$G$5;'[для Балтийского форума.xlsx]Лист3'!$I$5</c:f>
              <c:numCache>
                <c:formatCode>0.00</c:formatCode>
                <c:ptCount val="3"/>
                <c:pt idx="0">
                  <c:v>6.6326530612244898</c:v>
                </c:pt>
                <c:pt idx="1">
                  <c:v>7.1428571428571432</c:v>
                </c:pt>
                <c:pt idx="2">
                  <c:v>86.224489795918373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36-4B16-9FCB-B9935BAF3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Montserrat" panose="00000500000000000000" pitchFamily="2" charset="-52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49843393716212E-2"/>
          <c:y val="0.15089788410606708"/>
          <c:w val="0.82315671571836146"/>
          <c:h val="0.698331681784461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Однократная вакцинация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235C-46F6-945E-2E0CB612053D}"/>
              </c:ext>
            </c:extLst>
          </c:dPt>
          <c:dPt>
            <c:idx val="1"/>
            <c:bubble3D val="0"/>
            <c:spPr>
              <a:solidFill>
                <a:srgbClr val="84C001"/>
              </a:solidFill>
            </c:spPr>
            <c:extLst>
              <c:ext xmlns:c16="http://schemas.microsoft.com/office/drawing/2014/chart" uri="{C3380CC4-5D6E-409C-BE32-E72D297353CC}">
                <c16:uniqueId val="{00000003-235C-46F6-945E-2E0CB612053D}"/>
              </c:ext>
            </c:extLst>
          </c:dPt>
          <c:dPt>
            <c:idx val="2"/>
            <c:bubble3D val="0"/>
            <c:spPr>
              <a:solidFill>
                <a:srgbClr val="713387"/>
              </a:solidFill>
            </c:spPr>
            <c:extLst>
              <c:ext xmlns:c16="http://schemas.microsoft.com/office/drawing/2014/chart" uri="{C3380CC4-5D6E-409C-BE32-E72D297353CC}">
                <c16:uniqueId val="{00000005-235C-46F6-945E-2E0CB612053D}"/>
              </c:ext>
            </c:extLst>
          </c:dPt>
          <c:dLbls>
            <c:dLbl>
              <c:idx val="2"/>
              <c:layout>
                <c:manualLayout>
                  <c:x val="-0.16619409643744273"/>
                  <c:y val="-0.101531520894215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5C-46F6-945E-2E0CB612053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Менее 0,5 МЕ/мл</c:v>
                </c:pt>
                <c:pt idx="1">
                  <c:v>0,5-1 МЕ/мл</c:v>
                </c:pt>
                <c:pt idx="2">
                  <c:v>1 МЕ/мл и более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2.1</c:v>
                </c:pt>
                <c:pt idx="1">
                  <c:v>9.23</c:v>
                </c:pt>
                <c:pt idx="2">
                  <c:v>82.1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5C-46F6-945E-2E0CB61205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>
          <a:latin typeface="Montserrat" panose="00000500000000000000" pitchFamily="2" charset="-52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Двукратная вакцинация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CDC7-4D57-B904-ECA27B5CABB4}"/>
              </c:ext>
            </c:extLst>
          </c:dPt>
          <c:dPt>
            <c:idx val="1"/>
            <c:bubble3D val="0"/>
            <c:spPr>
              <a:solidFill>
                <a:srgbClr val="84C001"/>
              </a:solidFill>
            </c:spPr>
            <c:extLst>
              <c:ext xmlns:c16="http://schemas.microsoft.com/office/drawing/2014/chart" uri="{C3380CC4-5D6E-409C-BE32-E72D297353CC}">
                <c16:uniqueId val="{00000003-CDC7-4D57-B904-ECA27B5CABB4}"/>
              </c:ext>
            </c:extLst>
          </c:dPt>
          <c:dPt>
            <c:idx val="2"/>
            <c:bubble3D val="0"/>
            <c:spPr>
              <a:solidFill>
                <a:srgbClr val="713387"/>
              </a:solidFill>
            </c:spPr>
            <c:extLst>
              <c:ext xmlns:c16="http://schemas.microsoft.com/office/drawing/2014/chart" uri="{C3380CC4-5D6E-409C-BE32-E72D297353CC}">
                <c16:uniqueId val="{00000005-CDC7-4D57-B904-ECA27B5CABB4}"/>
              </c:ext>
            </c:extLst>
          </c:dPt>
          <c:dLbls>
            <c:dLbl>
              <c:idx val="0"/>
              <c:layout>
                <c:manualLayout>
                  <c:x val="-0.10583333333333333"/>
                  <c:y val="3.51834735032627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C7-4D57-B904-ECA27B5CABB4}"/>
                </c:ext>
              </c:extLst>
            </c:dLbl>
            <c:dLbl>
              <c:idx val="1"/>
              <c:layout>
                <c:manualLayout>
                  <c:x val="7.6969696969696966E-2"/>
                  <c:y val="2.76441577525636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C7-4D57-B904-ECA27B5CABB4}"/>
                </c:ext>
              </c:extLst>
            </c:dLbl>
            <c:dLbl>
              <c:idx val="2"/>
              <c:layout>
                <c:manualLayout>
                  <c:x val="-0.30467171717171715"/>
                  <c:y val="-0.1507863150139833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C7-4D57-B904-ECA27B5CABB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Менее 0,5 МЕ/мл</c:v>
                </c:pt>
                <c:pt idx="1">
                  <c:v>0,5-1 МЕ/мл</c:v>
                </c:pt>
                <c:pt idx="2">
                  <c:v>1 МЕ/мл и более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2.2200000000000002</c:v>
                </c:pt>
                <c:pt idx="1">
                  <c:v>2.2200000000000002</c:v>
                </c:pt>
                <c:pt idx="2">
                  <c:v>95.56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DC7-4D57-B904-ECA27B5CABB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>
          <a:latin typeface="Montserrat" panose="00000500000000000000" pitchFamily="2" charset="-52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Три и более 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359A-4A74-AA44-07F7942E7287}"/>
              </c:ext>
            </c:extLst>
          </c:dPt>
          <c:dPt>
            <c:idx val="1"/>
            <c:bubble3D val="0"/>
            <c:spPr>
              <a:solidFill>
                <a:srgbClr val="84C001"/>
              </a:solidFill>
            </c:spPr>
            <c:extLst>
              <c:ext xmlns:c16="http://schemas.microsoft.com/office/drawing/2014/chart" uri="{C3380CC4-5D6E-409C-BE32-E72D297353CC}">
                <c16:uniqueId val="{00000003-359A-4A74-AA44-07F7942E7287}"/>
              </c:ext>
            </c:extLst>
          </c:dPt>
          <c:dPt>
            <c:idx val="2"/>
            <c:bubble3D val="0"/>
            <c:spPr>
              <a:solidFill>
                <a:srgbClr val="713387"/>
              </a:solidFill>
            </c:spPr>
            <c:extLst>
              <c:ext xmlns:c16="http://schemas.microsoft.com/office/drawing/2014/chart" uri="{C3380CC4-5D6E-409C-BE32-E72D297353CC}">
                <c16:uniqueId val="{00000005-359A-4A74-AA44-07F7942E728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9A-4A74-AA44-07F7942E7287}"/>
                </c:ext>
              </c:extLst>
            </c:dLbl>
            <c:dLbl>
              <c:idx val="1"/>
              <c:layout>
                <c:manualLayout>
                  <c:x val="8.6590909090909093E-2"/>
                  <c:y val="3.51834735032627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9A-4A74-AA44-07F7942E7287}"/>
                </c:ext>
              </c:extLst>
            </c:dLbl>
            <c:dLbl>
              <c:idx val="2"/>
              <c:layout>
                <c:manualLayout>
                  <c:x val="-0.37843434343434346"/>
                  <c:y val="-0.1532994202642164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9A-4A74-AA44-07F7942E728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Менее 0,5 МЕ/мл</c:v>
                </c:pt>
                <c:pt idx="1">
                  <c:v>0,5-1 МЕ/мл</c:v>
                </c:pt>
                <c:pt idx="2">
                  <c:v>1 МЕ/мл и более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0.77</c:v>
                </c:pt>
                <c:pt idx="2">
                  <c:v>99.23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9A-4A74-AA44-07F7942E72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>
          <a:latin typeface="Montserrat" panose="00000500000000000000" pitchFamily="2" charset="-52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'[для Балтийского форума (1).xlsx]Лист3'!$D$35</c:f>
              <c:strCache>
                <c:ptCount val="1"/>
                <c:pt idx="0">
                  <c:v>менее 0,5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'[для Балтийского форума (1).xlsx]Лист3'!$B$37;'[для Балтийского форума (1).xlsx]Лист3'!$B$39;'[для Балтийского форума (1).xlsx]Лист3'!$B$40;'[для Балтийского форума (1).xlsx]Лист3'!$B$41;'[для Балтийского форума (1).xlsx]Лист3'!$B$42</c:f>
              <c:strCache>
                <c:ptCount val="5"/>
                <c:pt idx="0">
                  <c:v>Defensor-3</c:v>
                </c:pt>
                <c:pt idx="1">
                  <c:v>Eurican LR</c:v>
                </c:pt>
                <c:pt idx="2">
                  <c:v>Nobivac Rabies</c:v>
                </c:pt>
                <c:pt idx="3">
                  <c:v>Nobivac RL</c:v>
                </c:pt>
                <c:pt idx="4">
                  <c:v>Rabisin</c:v>
                </c:pt>
              </c:strCache>
            </c:strRef>
          </c:cat>
          <c:val>
            <c:numRef>
              <c:f>'[для Балтийского форума (1).xlsx]Лист3'!$E$37;'[для Балтийского форума (1).xlsx]Лист3'!$E$39;'[для Балтийского форума (1).xlsx]Лист3'!$E$40;'[для Балтийского форума (1).xlsx]Лист3'!$E$41;'[для Балтийского форума (1).xlsx]Лист3'!$E$42</c:f>
              <c:numCache>
                <c:formatCode>0.00</c:formatCode>
                <c:ptCount val="5"/>
                <c:pt idx="0">
                  <c:v>7.3529411764705879</c:v>
                </c:pt>
                <c:pt idx="1">
                  <c:v>6.106870229007634</c:v>
                </c:pt>
                <c:pt idx="2">
                  <c:v>6.6465256797583079</c:v>
                </c:pt>
                <c:pt idx="3">
                  <c:v>7.558139534883721</c:v>
                </c:pt>
                <c:pt idx="4">
                  <c:v>6.7796610169491522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F5-46CE-A20F-16C1600C3142}"/>
            </c:ext>
          </c:extLst>
        </c:ser>
        <c:ser>
          <c:idx val="1"/>
          <c:order val="1"/>
          <c:tx>
            <c:strRef>
              <c:f>'[для Балтийского форума (1).xlsx]Лист3'!$F$35</c:f>
              <c:strCache>
                <c:ptCount val="1"/>
                <c:pt idx="0">
                  <c:v>0,5 -1 </c:v>
                </c:pt>
              </c:strCache>
            </c:strRef>
          </c:tx>
          <c:spPr>
            <a:solidFill>
              <a:srgbClr val="84C00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'[для Балтийского форума (1).xlsx]Лист3'!$B$37;'[для Балтийского форума (1).xlsx]Лист3'!$B$39;'[для Балтийского форума (1).xlsx]Лист3'!$B$40;'[для Балтийского форума (1).xlsx]Лист3'!$B$41;'[для Балтийского форума (1).xlsx]Лист3'!$B$42</c:f>
              <c:strCache>
                <c:ptCount val="5"/>
                <c:pt idx="0">
                  <c:v>Defensor-3</c:v>
                </c:pt>
                <c:pt idx="1">
                  <c:v>Eurican LR</c:v>
                </c:pt>
                <c:pt idx="2">
                  <c:v>Nobivac Rabies</c:v>
                </c:pt>
                <c:pt idx="3">
                  <c:v>Nobivac RL</c:v>
                </c:pt>
                <c:pt idx="4">
                  <c:v>Rabisin</c:v>
                </c:pt>
              </c:strCache>
            </c:strRef>
          </c:cat>
          <c:val>
            <c:numRef>
              <c:f>'[для Балтийского форума (1).xlsx]Лист3'!$G$37;'[для Балтийского форума (1).xlsx]Лист3'!$G$39;'[для Балтийского форума (1).xlsx]Лист3'!$G$40;'[для Балтийского форума (1).xlsx]Лист3'!$G$41;'[для Балтийского форума (1).xlsx]Лист3'!$G$42</c:f>
              <c:numCache>
                <c:formatCode>0.00</c:formatCode>
                <c:ptCount val="5"/>
                <c:pt idx="0">
                  <c:v>4.4117647058823533</c:v>
                </c:pt>
                <c:pt idx="1">
                  <c:v>9.5419847328244281</c:v>
                </c:pt>
                <c:pt idx="2">
                  <c:v>6.0422960725075532</c:v>
                </c:pt>
                <c:pt idx="3">
                  <c:v>9.3023255813953494</c:v>
                </c:pt>
                <c:pt idx="4">
                  <c:v>3.3898305084745761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F5-46CE-A20F-16C1600C3142}"/>
            </c:ext>
          </c:extLst>
        </c:ser>
        <c:ser>
          <c:idx val="2"/>
          <c:order val="2"/>
          <c:tx>
            <c:strRef>
              <c:f>'[для Балтийского форума (1).xlsx]Лист3'!$H$35</c:f>
              <c:strCache>
                <c:ptCount val="1"/>
                <c:pt idx="0">
                  <c:v>1 и более</c:v>
                </c:pt>
              </c:strCache>
            </c:strRef>
          </c:tx>
          <c:spPr>
            <a:solidFill>
              <a:srgbClr val="71338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'[для Балтийского форума (1).xlsx]Лист3'!$B$37;'[для Балтийского форума (1).xlsx]Лист3'!$B$39;'[для Балтийского форума (1).xlsx]Лист3'!$B$40;'[для Балтийского форума (1).xlsx]Лист3'!$B$41;'[для Балтийского форума (1).xlsx]Лист3'!$B$42</c:f>
              <c:strCache>
                <c:ptCount val="5"/>
                <c:pt idx="0">
                  <c:v>Defensor-3</c:v>
                </c:pt>
                <c:pt idx="1">
                  <c:v>Eurican LR</c:v>
                </c:pt>
                <c:pt idx="2">
                  <c:v>Nobivac Rabies</c:v>
                </c:pt>
                <c:pt idx="3">
                  <c:v>Nobivac RL</c:v>
                </c:pt>
                <c:pt idx="4">
                  <c:v>Rabisin</c:v>
                </c:pt>
              </c:strCache>
            </c:strRef>
          </c:cat>
          <c:val>
            <c:numRef>
              <c:f>'[для Балтийского форума (1).xlsx]Лист3'!$I$37;'[для Балтийского форума (1).xlsx]Лист3'!$I$39;'[для Балтийского форума (1).xlsx]Лист3'!$I$40;'[для Балтийского форума (1).xlsx]Лист3'!$I$41;'[для Балтийского форума (1).xlsx]Лист3'!$I$42</c:f>
              <c:numCache>
                <c:formatCode>0.00</c:formatCode>
                <c:ptCount val="5"/>
                <c:pt idx="0">
                  <c:v>88.235294117647058</c:v>
                </c:pt>
                <c:pt idx="1">
                  <c:v>84.351145038167942</c:v>
                </c:pt>
                <c:pt idx="2">
                  <c:v>87.311178247734134</c:v>
                </c:pt>
                <c:pt idx="3">
                  <c:v>83.139534883720927</c:v>
                </c:pt>
                <c:pt idx="4">
                  <c:v>89.830508474576277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F5-46CE-A20F-16C1600C3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4443392"/>
        <c:axId val="161620352"/>
      </c:barChart>
      <c:catAx>
        <c:axId val="224443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61620352"/>
        <c:crosses val="autoZero"/>
        <c:auto val="1"/>
        <c:lblAlgn val="ctr"/>
        <c:lblOffset val="100"/>
        <c:noMultiLvlLbl val="0"/>
      </c:catAx>
      <c:valAx>
        <c:axId val="161620352"/>
        <c:scaling>
          <c:orientation val="minMax"/>
          <c:max val="10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24443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Montserrat" panose="00000500000000000000" pitchFamily="2" charset="-52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7F9B-1706-40E8-B1FA-45AEA9BA8D3A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25A0-778A-4550-A1F6-5F1EA4B976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68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4143-02C1-4605-8428-F8F1A42D62F9}" type="datetime1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78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7EC-27DF-4BE3-9892-59DE40ABB05A}" type="datetime1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11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3B81-7A45-44BE-BEFA-E8604C13F26A}" type="datetime1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28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C489D-E2A0-4E9B-A0F4-7D68179A771D}" type="datetime1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48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033-B225-4C09-99C1-7D53E2E83C51}" type="datetime1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79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2A73-7EB9-4BA4-B438-64B80B6B497F}" type="datetime1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5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849F-BA29-45D6-BA44-013B179C0DA8}" type="datetime1">
              <a:rPr lang="ru-RU" smtClean="0"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8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78F0-92D7-4EC7-A965-45DDCA52577E}" type="datetime1">
              <a:rPr lang="ru-RU" smtClean="0"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95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1950-A0A4-4C6C-B888-A840CF92B6B2}" type="datetime1">
              <a:rPr lang="ru-RU" smtClean="0"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240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70EE-5EB3-4C41-B4AF-217BDC1FA14D}" type="datetime1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6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D423-F66F-4F14-98DD-3E88BBFADF7A}" type="datetime1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52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ADDBE-F5A5-42A8-A978-797B1F155B73}" type="datetime1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4B4D7-209C-4863-BFB6-B9FA588A3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59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sk@ns-rabies.ru" TargetMode="External"/><Relationship Id="rId5" Type="http://schemas.openxmlformats.org/officeDocument/2006/relationships/hyperlink" Target="mailto:rabies@novistem.ru" TargetMode="External"/><Relationship Id="rId4" Type="http://schemas.openxmlformats.org/officeDocument/2006/relationships/hyperlink" Target="http://www.ns-rabies.r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25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chart" Target="../charts/chart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gi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1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66614" y="2132856"/>
            <a:ext cx="6912768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Особенности поствакцинального иммунитета к вирусу бешенства у</a:t>
            </a:r>
            <a:r>
              <a:rPr lang="en-US" sz="48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ru-RU" sz="48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животных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0109023" y="5796712"/>
            <a:ext cx="1209641" cy="1025655"/>
            <a:chOff x="-222136" y="5812952"/>
            <a:chExt cx="1209641" cy="1025655"/>
          </a:xfrm>
        </p:grpSpPr>
        <p:pic>
          <p:nvPicPr>
            <p:cNvPr id="9" name="Picture 2" descr="http://qrcoder.ru/code/?https%3A%2F%2Fns-rabies.ru%2F&amp;10&amp;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6775" y="6129535"/>
              <a:ext cx="709072" cy="709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-222136" y="5812952"/>
              <a:ext cx="12096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hlinkClick r:id="rId4"/>
                </a:rPr>
                <a:t>www.ns-rabies.ru</a:t>
              </a:r>
              <a:r>
                <a:rPr lang="en-US" sz="1000" dirty="0"/>
                <a:t> </a:t>
              </a:r>
              <a:endParaRPr lang="ru-RU" sz="1000" i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001929" y="4509120"/>
            <a:ext cx="2333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Montserrat" panose="00000500000000000000" pitchFamily="2" charset="-52"/>
              </a:rPr>
              <a:t>Искендерова</a:t>
            </a:r>
            <a:r>
              <a:rPr lang="ru-RU" sz="1400" dirty="0">
                <a:latin typeface="Montserrat" panose="00000500000000000000" pitchFamily="2" charset="-52"/>
              </a:rPr>
              <a:t> Надежда </a:t>
            </a:r>
            <a:r>
              <a:rPr lang="ru-RU" sz="1400" dirty="0" err="1">
                <a:latin typeface="Montserrat" panose="00000500000000000000" pitchFamily="2" charset="-52"/>
              </a:rPr>
              <a:t>Эльдаровна</a:t>
            </a:r>
            <a:br>
              <a:rPr lang="ru-RU" sz="1400" i="1" dirty="0">
                <a:latin typeface="Montserrat" panose="00000500000000000000" pitchFamily="2" charset="-52"/>
              </a:rPr>
            </a:br>
            <a:endParaRPr lang="ru-RU" sz="1400" i="1" dirty="0">
              <a:latin typeface="Montserrat" panose="00000500000000000000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07066" y="5013176"/>
            <a:ext cx="2113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Montserrat" panose="00000500000000000000" pitchFamily="2" charset="-52"/>
                <a:hlinkClick r:id="rId5"/>
              </a:rPr>
              <a:t>rabies@novistem.ru</a:t>
            </a:r>
            <a:endParaRPr lang="en-US" sz="1400" i="1" dirty="0">
              <a:latin typeface="Montserrat" panose="00000500000000000000" pitchFamily="2" charset="-52"/>
            </a:endParaRPr>
          </a:p>
          <a:p>
            <a:r>
              <a:rPr lang="en-US" sz="1400" i="1" dirty="0">
                <a:latin typeface="Montserrat" panose="00000500000000000000" pitchFamily="2" charset="-52"/>
                <a:hlinkClick r:id="rId6"/>
              </a:rPr>
              <a:t>isk@ns-rabies.ru</a:t>
            </a:r>
            <a:r>
              <a:rPr lang="en-US" sz="1400" i="1" dirty="0">
                <a:latin typeface="Montserrat" panose="00000500000000000000" pitchFamily="2" charset="-52"/>
              </a:rPr>
              <a:t>  </a:t>
            </a:r>
          </a:p>
          <a:p>
            <a:r>
              <a:rPr lang="en-US" sz="1400" i="1" dirty="0">
                <a:latin typeface="Montserrat" panose="00000500000000000000" pitchFamily="2" charset="-52"/>
              </a:rPr>
              <a:t>8-800-222-37-57</a:t>
            </a:r>
          </a:p>
          <a:p>
            <a:r>
              <a:rPr lang="en-US" sz="1400" i="1" dirty="0">
                <a:latin typeface="Montserrat" panose="00000500000000000000" pitchFamily="2" charset="-52"/>
              </a:rPr>
              <a:t>8-812-</a:t>
            </a:r>
            <a:r>
              <a:rPr lang="uk-UA" sz="1400" i="1" dirty="0">
                <a:latin typeface="Montserrat" panose="00000500000000000000" pitchFamily="2" charset="-52"/>
              </a:rPr>
              <a:t>565-46-04</a:t>
            </a:r>
            <a:endParaRPr lang="ru-RU" sz="1400" i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0116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0"/>
          <a:stretch/>
        </p:blipFill>
        <p:spPr bwMode="auto">
          <a:xfrm>
            <a:off x="5673893" y="2924944"/>
            <a:ext cx="6253961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/>
          <a:stretch/>
        </p:blipFill>
        <p:spPr bwMode="auto">
          <a:xfrm>
            <a:off x="0" y="4077072"/>
            <a:ext cx="4663952" cy="279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528175"/>
              </p:ext>
            </p:extLst>
          </p:nvPr>
        </p:nvGraphicFramePr>
        <p:xfrm>
          <a:off x="-313506" y="1192573"/>
          <a:ext cx="3943250" cy="332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1" t="29166" r="4392" b="32031"/>
          <a:stretch/>
        </p:blipFill>
        <p:spPr bwMode="auto">
          <a:xfrm>
            <a:off x="4150990" y="3356992"/>
            <a:ext cx="2985816" cy="211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730250"/>
              </p:ext>
            </p:extLst>
          </p:nvPr>
        </p:nvGraphicFramePr>
        <p:xfrm>
          <a:off x="8039422" y="1156196"/>
          <a:ext cx="4968552" cy="338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369832" y="0"/>
            <a:ext cx="114860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Оценка антирабического иммунитета у животных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422136"/>
              </p:ext>
            </p:extLst>
          </p:nvPr>
        </p:nvGraphicFramePr>
        <p:xfrm>
          <a:off x="3116639" y="1196752"/>
          <a:ext cx="5672403" cy="1493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34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9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67">
                <a:tc>
                  <a:txBody>
                    <a:bodyPr/>
                    <a:lstStyle/>
                    <a:p>
                      <a:endParaRPr lang="ru-RU" sz="1600" dirty="0">
                        <a:latin typeface="Montserrat" panose="00000500000000000000" pitchFamily="2" charset="-52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Montserrat" panose="00000500000000000000" pitchFamily="2" charset="-52"/>
                        </a:rPr>
                        <a:t>Кол-во животных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Montserrat" panose="00000500000000000000" pitchFamily="2" charset="-52"/>
                        </a:rPr>
                        <a:t>Менее </a:t>
                      </a:r>
                      <a:br>
                        <a:rPr lang="ru-RU" sz="1600" dirty="0">
                          <a:latin typeface="Montserrat" panose="00000500000000000000" pitchFamily="2" charset="-52"/>
                        </a:rPr>
                      </a:br>
                      <a:r>
                        <a:rPr lang="ru-RU" sz="1600" dirty="0">
                          <a:latin typeface="Montserrat" panose="00000500000000000000" pitchFamily="2" charset="-52"/>
                        </a:rPr>
                        <a:t>0,5 МЕ/мл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Montserrat" panose="00000500000000000000" pitchFamily="2" charset="-52"/>
                        </a:rPr>
                        <a:t>0,5-1</a:t>
                      </a:r>
                      <a:r>
                        <a:rPr lang="ru-RU" sz="1600" baseline="0" dirty="0">
                          <a:latin typeface="Montserrat" panose="00000500000000000000" pitchFamily="2" charset="-52"/>
                        </a:rPr>
                        <a:t> МЕ/мл</a:t>
                      </a:r>
                      <a:endParaRPr lang="ru-RU" sz="16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Montserrat" panose="00000500000000000000" pitchFamily="2" charset="-52"/>
                        </a:rPr>
                        <a:t>1 МЕ/мл</a:t>
                      </a:r>
                      <a:r>
                        <a:rPr lang="ru-RU" sz="1600" baseline="0" dirty="0"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600" dirty="0">
                          <a:latin typeface="Montserrat" panose="00000500000000000000" pitchFamily="2" charset="-52"/>
                        </a:rPr>
                        <a:t>и более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189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713387"/>
                          </a:solidFill>
                          <a:latin typeface="Montserrat" panose="00000500000000000000" pitchFamily="2" charset="-52"/>
                        </a:rPr>
                        <a:t>Собаки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84C001"/>
                          </a:solidFill>
                          <a:latin typeface="Montserrat" panose="00000500000000000000" pitchFamily="2" charset="-52"/>
                        </a:rPr>
                        <a:t>980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65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70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845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189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713387"/>
                          </a:solidFill>
                          <a:latin typeface="Montserrat" panose="00000500000000000000" pitchFamily="2" charset="-52"/>
                        </a:rPr>
                        <a:t>Кошки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84C001"/>
                          </a:solidFill>
                          <a:latin typeface="Montserrat" panose="00000500000000000000" pitchFamily="2" charset="-52"/>
                        </a:rPr>
                        <a:t>571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552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10415" y="6237313"/>
            <a:ext cx="1620295" cy="432048"/>
            <a:chOff x="10415" y="6237313"/>
            <a:chExt cx="1620295" cy="432048"/>
          </a:xfrm>
        </p:grpSpPr>
        <p:pic>
          <p:nvPicPr>
            <p:cNvPr id="18" name="Picture 2" descr="C:\Users\NS-Rabies\Desktop\Все документы\Логотип\Шрифтовая версия\Логотип Шрифтовая версия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748" b="58836" l="22245" r="79834">
                          <a14:foregroundMark x1="26195" y1="45946" x2="25988" y2="48857"/>
                          <a14:foregroundMark x1="33056" y1="45946" x2="32848" y2="46778"/>
                          <a14:foregroundMark x1="39917" y1="48857" x2="39085" y2="48857"/>
                          <a14:foregroundMark x1="43035" y1="45738" x2="43243" y2="49272"/>
                          <a14:foregroundMark x1="49688" y1="48857" x2="50728" y2="46362"/>
                          <a14:foregroundMark x1="56549" y1="48857" x2="56133" y2="46362"/>
                          <a14:foregroundMark x1="62786" y1="46154" x2="62578" y2="50312"/>
                          <a14:foregroundMark x1="65281" y1="46778" x2="65281" y2="49272"/>
                          <a14:foregroundMark x1="71726" y1="46362" x2="71518" y2="471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6" t="40551" r="20371" b="41536"/>
            <a:stretch/>
          </p:blipFill>
          <p:spPr bwMode="auto">
            <a:xfrm>
              <a:off x="262558" y="6288849"/>
              <a:ext cx="1141884" cy="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Номер слайда 3"/>
            <p:cNvSpPr txBox="1">
              <a:spLocks/>
            </p:cNvSpPr>
            <p:nvPr/>
          </p:nvSpPr>
          <p:spPr>
            <a:xfrm>
              <a:off x="10415" y="6237313"/>
              <a:ext cx="1620295" cy="43204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DC4B4D7-209C-4863-BFB6-B9FA588A33F4}" type="slidenum">
                <a:rPr lang="ru-RU" smtClean="0"/>
                <a:pPr/>
                <a:t>10</a:t>
              </a:fld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69980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s://s1.1zoom.ru/big0/41/Dogs_Cats_White_background_Kittens_Pug_Beagle_528567_1280x5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3"/>
          <a:stretch/>
        </p:blipFill>
        <p:spPr bwMode="auto">
          <a:xfrm>
            <a:off x="721527" y="4149080"/>
            <a:ext cx="868604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69832" y="0"/>
            <a:ext cx="114860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Оценка антирабического иммунитета собак в зависимости от кратности вакцинации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0415" y="6237313"/>
            <a:ext cx="1620295" cy="432048"/>
            <a:chOff x="10415" y="6237313"/>
            <a:chExt cx="1620295" cy="432048"/>
          </a:xfrm>
        </p:grpSpPr>
        <p:pic>
          <p:nvPicPr>
            <p:cNvPr id="7" name="Picture 2" descr="C:\Users\NS-Rabies\Desktop\Все документы\Логотип\Шрифтовая версия\Логотип Шрифтовая версия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748" b="58836" l="22245" r="79834">
                          <a14:foregroundMark x1="26195" y1="45946" x2="25988" y2="48857"/>
                          <a14:foregroundMark x1="33056" y1="45946" x2="32848" y2="46778"/>
                          <a14:foregroundMark x1="39917" y1="48857" x2="39085" y2="48857"/>
                          <a14:foregroundMark x1="43035" y1="45738" x2="43243" y2="49272"/>
                          <a14:foregroundMark x1="49688" y1="48857" x2="50728" y2="46362"/>
                          <a14:foregroundMark x1="56549" y1="48857" x2="56133" y2="46362"/>
                          <a14:foregroundMark x1="62786" y1="46154" x2="62578" y2="50312"/>
                          <a14:foregroundMark x1="65281" y1="46778" x2="65281" y2="49272"/>
                          <a14:foregroundMark x1="71726" y1="46362" x2="71518" y2="471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6" t="40551" r="20371" b="41536"/>
            <a:stretch/>
          </p:blipFill>
          <p:spPr bwMode="auto">
            <a:xfrm>
              <a:off x="262558" y="6288849"/>
              <a:ext cx="1141884" cy="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Номер слайда 3"/>
            <p:cNvSpPr txBox="1">
              <a:spLocks/>
            </p:cNvSpPr>
            <p:nvPr/>
          </p:nvSpPr>
          <p:spPr>
            <a:xfrm>
              <a:off x="10415" y="6237313"/>
              <a:ext cx="1620295" cy="43204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DC4B4D7-209C-4863-BFB6-B9FA588A33F4}" type="slidenum">
                <a:rPr lang="ru-RU" smtClean="0"/>
                <a:pPr/>
                <a:t>11</a:t>
              </a:fld>
              <a:endParaRPr lang="ru-RU" dirty="0"/>
            </a:p>
          </p:txBody>
        </p:sp>
      </p:grp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39764981"/>
              </p:ext>
            </p:extLst>
          </p:nvPr>
        </p:nvGraphicFramePr>
        <p:xfrm>
          <a:off x="262557" y="476673"/>
          <a:ext cx="3744417" cy="487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290630369"/>
              </p:ext>
            </p:extLst>
          </p:nvPr>
        </p:nvGraphicFramePr>
        <p:xfrm>
          <a:off x="3992860" y="332656"/>
          <a:ext cx="3960000" cy="505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65145979"/>
              </p:ext>
            </p:extLst>
          </p:nvPr>
        </p:nvGraphicFramePr>
        <p:xfrm>
          <a:off x="7895845" y="332656"/>
          <a:ext cx="3960000" cy="505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1" t="29166" r="4392" b="32031"/>
          <a:stretch/>
        </p:blipFill>
        <p:spPr bwMode="auto">
          <a:xfrm>
            <a:off x="9670028" y="5072191"/>
            <a:ext cx="2545858" cy="18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330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27653"/>
              </p:ext>
            </p:extLst>
          </p:nvPr>
        </p:nvGraphicFramePr>
        <p:xfrm>
          <a:off x="377346" y="1142999"/>
          <a:ext cx="9462276" cy="509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1" t="29166" r="4392" b="32031"/>
          <a:stretch/>
        </p:blipFill>
        <p:spPr bwMode="auto">
          <a:xfrm>
            <a:off x="9621342" y="2636912"/>
            <a:ext cx="2545858" cy="18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0415" y="6237313"/>
            <a:ext cx="1620295" cy="432048"/>
            <a:chOff x="10415" y="6237313"/>
            <a:chExt cx="1620295" cy="432048"/>
          </a:xfrm>
        </p:grpSpPr>
        <p:pic>
          <p:nvPicPr>
            <p:cNvPr id="12" name="Picture 2" descr="C:\Users\NS-Rabies\Desktop\Все документы\Логотип\Шрифтовая версия\Логотип Шрифтовая версия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748" b="58836" l="22245" r="79834">
                          <a14:foregroundMark x1="26195" y1="45946" x2="25988" y2="48857"/>
                          <a14:foregroundMark x1="33056" y1="45946" x2="32848" y2="46778"/>
                          <a14:foregroundMark x1="39917" y1="48857" x2="39085" y2="48857"/>
                          <a14:foregroundMark x1="43035" y1="45738" x2="43243" y2="49272"/>
                          <a14:foregroundMark x1="49688" y1="48857" x2="50728" y2="46362"/>
                          <a14:foregroundMark x1="56549" y1="48857" x2="56133" y2="46362"/>
                          <a14:foregroundMark x1="62786" y1="46154" x2="62578" y2="50312"/>
                          <a14:foregroundMark x1="65281" y1="46778" x2="65281" y2="49272"/>
                          <a14:foregroundMark x1="71726" y1="46362" x2="71518" y2="471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6" t="40551" r="20371" b="41536"/>
            <a:stretch/>
          </p:blipFill>
          <p:spPr bwMode="auto">
            <a:xfrm>
              <a:off x="262558" y="6288849"/>
              <a:ext cx="1141884" cy="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Номер слайда 3"/>
            <p:cNvSpPr txBox="1">
              <a:spLocks/>
            </p:cNvSpPr>
            <p:nvPr/>
          </p:nvSpPr>
          <p:spPr>
            <a:xfrm>
              <a:off x="10415" y="6237313"/>
              <a:ext cx="1620295" cy="43204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DC4B4D7-209C-4863-BFB6-B9FA588A33F4}" type="slidenum">
                <a:rPr lang="ru-RU" smtClean="0"/>
                <a:pPr/>
                <a:t>12</a:t>
              </a:fld>
              <a:endParaRPr lang="ru-RU" dirty="0"/>
            </a:p>
          </p:txBody>
        </p:sp>
      </p:grpSp>
      <p:sp>
        <p:nvSpPr>
          <p:cNvPr id="14" name="Заголовок 1"/>
          <p:cNvSpPr txBox="1">
            <a:spLocks/>
          </p:cNvSpPr>
          <p:nvPr/>
        </p:nvSpPr>
        <p:spPr>
          <a:xfrm>
            <a:off x="369832" y="0"/>
            <a:ext cx="114860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Оценка антирабического иммунитета собак в зависимости от вакцины</a:t>
            </a:r>
          </a:p>
        </p:txBody>
      </p:sp>
    </p:spTree>
    <p:extLst>
      <p:ext uri="{BB962C8B-B14F-4D97-AF65-F5344CB8AC3E}">
        <p14:creationId xmlns:p14="http://schemas.microsoft.com/office/powerpoint/2010/main" val="2997451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"/>
          <a:stretch/>
        </p:blipFill>
        <p:spPr bwMode="auto">
          <a:xfrm>
            <a:off x="7247333" y="2887611"/>
            <a:ext cx="4919093" cy="397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727054" y="6442501"/>
            <a:ext cx="2844430" cy="365125"/>
          </a:xfrm>
        </p:spPr>
        <p:txBody>
          <a:bodyPr/>
          <a:lstStyle/>
          <a:p>
            <a:pPr algn="ctr"/>
            <a:fld id="{4DC4B4D7-209C-4863-BFB6-B9FA588A33F4}" type="slidenum">
              <a:rPr lang="ru-RU" smtClean="0"/>
              <a:pPr algn="ctr"/>
              <a:t>13</a:t>
            </a:fld>
            <a:endParaRPr lang="ru-RU" dirty="0"/>
          </a:p>
        </p:txBody>
      </p:sp>
      <p:pic>
        <p:nvPicPr>
          <p:cNvPr id="24" name="Picture 2" descr="http://qrcoder.ru/code/?http%3A%2F%2Fyoutu.be%2FuOMp2l1Ggwk&amp;10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5092392"/>
            <a:ext cx="1350108" cy="13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15" y="3197200"/>
            <a:ext cx="6027603" cy="3390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0" y="1196752"/>
            <a:ext cx="12190413" cy="1897097"/>
            <a:chOff x="0" y="1196752"/>
            <a:chExt cx="12190413" cy="1897097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0" y="1196752"/>
              <a:ext cx="12190413" cy="1897097"/>
              <a:chOff x="0" y="1196752"/>
              <a:chExt cx="12190413" cy="1897097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0" y="1988840"/>
                <a:ext cx="12190413" cy="288032"/>
              </a:xfrm>
              <a:prstGeom prst="rect">
                <a:avLst/>
              </a:prstGeom>
              <a:solidFill>
                <a:srgbClr val="713387"/>
              </a:solidFill>
              <a:ln>
                <a:solidFill>
                  <a:srgbClr val="7133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Шестиугольник 25"/>
              <p:cNvSpPr/>
              <p:nvPr/>
            </p:nvSpPr>
            <p:spPr>
              <a:xfrm>
                <a:off x="190550" y="1196752"/>
                <a:ext cx="2232248" cy="1881708"/>
              </a:xfrm>
              <a:prstGeom prst="hexagon">
                <a:avLst/>
              </a:prstGeom>
              <a:blipFill dpi="0" rotWithShape="1">
                <a:blip r:embed="rId5"/>
                <a:srcRect/>
                <a:stretch>
                  <a:fillRect r="2000"/>
                </a:stretch>
              </a:blipFill>
              <a:ln w="12700">
                <a:solidFill>
                  <a:srgbClr val="7133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Шестиугольник 26"/>
              <p:cNvSpPr/>
              <p:nvPr/>
            </p:nvSpPr>
            <p:spPr>
              <a:xfrm>
                <a:off x="6095206" y="1196752"/>
                <a:ext cx="2232248" cy="1881708"/>
              </a:xfrm>
              <a:prstGeom prst="hexagon">
                <a:avLst/>
              </a:prstGeom>
              <a:blipFill dpi="0" rotWithShape="1">
                <a:blip r:embed="rId6"/>
                <a:srcRect/>
                <a:stretch>
                  <a:fillRect l="-4000" t="-36000" r="1000" b="-33000"/>
                </a:stretch>
              </a:blipFill>
              <a:ln w="12700">
                <a:solidFill>
                  <a:srgbClr val="7133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Шестиугольник 31"/>
              <p:cNvSpPr/>
              <p:nvPr/>
            </p:nvSpPr>
            <p:spPr>
              <a:xfrm>
                <a:off x="3142878" y="1196752"/>
                <a:ext cx="2232248" cy="1881708"/>
              </a:xfrm>
              <a:prstGeom prst="hexagon">
                <a:avLst/>
              </a:prstGeom>
              <a:blipFill dpi="0" rotWithShape="1">
                <a:blip r:embed="rId7"/>
                <a:srcRect/>
                <a:stretch>
                  <a:fillRect t="-8000"/>
                </a:stretch>
              </a:blipFill>
              <a:ln w="12700">
                <a:solidFill>
                  <a:srgbClr val="7133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6" name="Шестиугольник 35"/>
              <p:cNvSpPr/>
              <p:nvPr/>
            </p:nvSpPr>
            <p:spPr>
              <a:xfrm>
                <a:off x="8975526" y="1196752"/>
                <a:ext cx="2232248" cy="1881708"/>
              </a:xfrm>
              <a:prstGeom prst="hexagon">
                <a:avLst/>
              </a:prstGeom>
              <a:blipFill dpi="0" rotWithShape="1">
                <a:blip r:embed="rId8"/>
                <a:srcRect/>
                <a:stretch>
                  <a:fillRect t="-10000" b="-4000"/>
                </a:stretch>
              </a:blipFill>
              <a:ln w="12700">
                <a:solidFill>
                  <a:srgbClr val="7133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198662" y="2693739"/>
                <a:ext cx="850654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b="1" dirty="0">
                    <a:solidFill>
                      <a:srgbClr val="36373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ru-RU" sz="2000" b="1" dirty="0">
                    <a:solidFill>
                      <a:srgbClr val="36373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мл 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175326" y="2668850"/>
                <a:ext cx="850654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b="1" dirty="0">
                    <a:solidFill>
                      <a:srgbClr val="36373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ru-RU" sz="2000" b="1" dirty="0">
                    <a:solidFill>
                      <a:srgbClr val="36373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мл </a:t>
                </a: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9191550" y="1546338"/>
              <a:ext cx="85065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1" dirty="0">
                  <a:solidFill>
                    <a:srgbClr val="36373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+2…+8</a:t>
              </a:r>
              <a:r>
                <a:rPr lang="ru-RU" sz="1200" b="1" dirty="0">
                  <a:solidFill>
                    <a:srgbClr val="363738"/>
                  </a:solidFill>
                  <a:latin typeface="Times New Roman"/>
                  <a:cs typeface="Times New Roman"/>
                </a:rPr>
                <a:t>⁰С</a:t>
              </a:r>
              <a:endParaRPr lang="ru-RU" sz="1200" b="1" dirty="0">
                <a:solidFill>
                  <a:srgbClr val="36373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Заголовок 1"/>
          <p:cNvSpPr txBox="1">
            <a:spLocks/>
          </p:cNvSpPr>
          <p:nvPr/>
        </p:nvSpPr>
        <p:spPr>
          <a:xfrm>
            <a:off x="369832" y="0"/>
            <a:ext cx="114860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err="1">
                <a:solidFill>
                  <a:srgbClr val="713387"/>
                </a:solidFill>
                <a:latin typeface="Montserrat ExtraBold" panose="00000900000000000000" pitchFamily="2" charset="-52"/>
              </a:rPr>
              <a:t>Преаналитический</a:t>
            </a:r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 этап исследования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0415" y="6237313"/>
            <a:ext cx="1620295" cy="432048"/>
            <a:chOff x="10415" y="6237313"/>
            <a:chExt cx="1620295" cy="432048"/>
          </a:xfrm>
        </p:grpSpPr>
        <p:pic>
          <p:nvPicPr>
            <p:cNvPr id="19" name="Picture 2" descr="C:\Users\NS-Rabies\Desktop\Все документы\Логотип\Шрифтовая версия\Логотип Шрифтовая версия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0748" b="58836" l="22245" r="79834">
                          <a14:foregroundMark x1="26195" y1="45946" x2="25988" y2="48857"/>
                          <a14:foregroundMark x1="33056" y1="45946" x2="32848" y2="46778"/>
                          <a14:foregroundMark x1="39917" y1="48857" x2="39085" y2="48857"/>
                          <a14:foregroundMark x1="43035" y1="45738" x2="43243" y2="49272"/>
                          <a14:foregroundMark x1="49688" y1="48857" x2="50728" y2="46362"/>
                          <a14:foregroundMark x1="56549" y1="48857" x2="56133" y2="46362"/>
                          <a14:foregroundMark x1="62786" y1="46154" x2="62578" y2="50312"/>
                          <a14:foregroundMark x1="65281" y1="46778" x2="65281" y2="49272"/>
                          <a14:foregroundMark x1="71726" y1="46362" x2="71518" y2="471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6" t="40551" r="20371" b="41536"/>
            <a:stretch/>
          </p:blipFill>
          <p:spPr bwMode="auto">
            <a:xfrm>
              <a:off x="262558" y="6288849"/>
              <a:ext cx="1141884" cy="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Номер слайда 3"/>
            <p:cNvSpPr txBox="1">
              <a:spLocks/>
            </p:cNvSpPr>
            <p:nvPr/>
          </p:nvSpPr>
          <p:spPr>
            <a:xfrm>
              <a:off x="10415" y="6237313"/>
              <a:ext cx="1620295" cy="43204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DC4B4D7-209C-4863-BFB6-B9FA588A33F4}" type="slidenum">
                <a:rPr lang="ru-RU" smtClean="0"/>
                <a:pPr/>
                <a:t>13</a:t>
              </a:fld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156845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727054" y="6442501"/>
            <a:ext cx="2844430" cy="365125"/>
          </a:xfrm>
        </p:spPr>
        <p:txBody>
          <a:bodyPr/>
          <a:lstStyle/>
          <a:p>
            <a:pPr algn="ctr"/>
            <a:fld id="{4DC4B4D7-209C-4863-BFB6-B9FA588A33F4}" type="slidenum">
              <a:rPr lang="ru-RU" smtClean="0"/>
              <a:pPr algn="ctr"/>
              <a:t>14</a:t>
            </a:fld>
            <a:endParaRPr lang="ru-RU" dirty="0"/>
          </a:p>
        </p:txBody>
      </p:sp>
      <p:pic>
        <p:nvPicPr>
          <p:cNvPr id="24" name="Picture 2" descr="http://qrcoder.ru/code/?http%3A%2F%2Fyoutu.be%2FuOMp2l1Ggwk&amp;10&amp;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5092392"/>
            <a:ext cx="1350108" cy="13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ttps://medpribori.ru/upload/iblock/85f/85fcaf64d37e179841b82a42ec08ab7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" b="10436"/>
          <a:stretch/>
        </p:blipFill>
        <p:spPr bwMode="auto">
          <a:xfrm>
            <a:off x="6289811" y="869491"/>
            <a:ext cx="5900602" cy="248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35966" y="1036178"/>
            <a:ext cx="5715224" cy="3250121"/>
            <a:chOff x="235966" y="1036178"/>
            <a:chExt cx="5715224" cy="325012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35966" y="1036178"/>
              <a:ext cx="5715224" cy="3250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2000" b="1" dirty="0">
                  <a:latin typeface="Montserrat" panose="00000500000000000000" pitchFamily="2" charset="-52"/>
                </a:rPr>
                <a:t>К исследованию НЕ принимается: </a:t>
              </a:r>
            </a:p>
            <a:p>
              <a:pPr marL="355600">
                <a:lnSpc>
                  <a:spcPct val="114000"/>
                </a:lnSpc>
              </a:pPr>
              <a:r>
                <a:rPr lang="ru-RU" sz="2000" dirty="0">
                  <a:latin typeface="Montserrat" panose="00000500000000000000" pitchFamily="2" charset="-52"/>
                </a:rPr>
                <a:t>цельная кровь или образцы с примесью форменных элементов крови;</a:t>
              </a:r>
            </a:p>
            <a:p>
              <a:pPr marL="355600">
                <a:lnSpc>
                  <a:spcPct val="114000"/>
                </a:lnSpc>
              </a:pPr>
              <a:r>
                <a:rPr lang="ru-RU" sz="2000" dirty="0">
                  <a:latin typeface="Montserrat" panose="00000500000000000000" pitchFamily="2" charset="-52"/>
                </a:rPr>
                <a:t>сыворотки крови с сильным гемолизом (темно-красного цвета);</a:t>
              </a:r>
            </a:p>
            <a:p>
              <a:pPr marL="355600">
                <a:lnSpc>
                  <a:spcPct val="114000"/>
                </a:lnSpc>
              </a:pPr>
              <a:r>
                <a:rPr lang="ru-RU" sz="2000" dirty="0">
                  <a:latin typeface="Montserrat" panose="00000500000000000000" pitchFamily="2" charset="-52"/>
                </a:rPr>
                <a:t>сыворотки крови с осадком, мутные, с гнилостным запахом.</a:t>
              </a:r>
            </a:p>
            <a:p>
              <a:pPr>
                <a:lnSpc>
                  <a:spcPct val="114000"/>
                </a:lnSpc>
              </a:pPr>
              <a:endParaRPr lang="ru-RU" sz="2000" b="1" dirty="0">
                <a:latin typeface="Montserrat" panose="00000500000000000000" pitchFamily="2" charset="-52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5966" y="2112984"/>
              <a:ext cx="360040" cy="72008"/>
              <a:chOff x="271970" y="2135844"/>
              <a:chExt cx="360040" cy="72008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560002" y="2135844"/>
                <a:ext cx="72008" cy="72008"/>
              </a:xfrm>
              <a:prstGeom prst="ellipse">
                <a:avLst/>
              </a:prstGeom>
              <a:solidFill>
                <a:srgbClr val="64BC47"/>
              </a:solidFill>
              <a:ln>
                <a:solidFill>
                  <a:srgbClr val="64BC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8" name="Прямая соединительная линия 27"/>
              <p:cNvCxnSpPr>
                <a:endCxn id="25" idx="2"/>
              </p:cNvCxnSpPr>
              <p:nvPr/>
            </p:nvCxnSpPr>
            <p:spPr>
              <a:xfrm>
                <a:off x="271970" y="2171848"/>
                <a:ext cx="288032" cy="0"/>
              </a:xfrm>
              <a:prstGeom prst="line">
                <a:avLst/>
              </a:prstGeom>
              <a:ln w="12700">
                <a:solidFill>
                  <a:srgbClr val="64BC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Группа 28"/>
            <p:cNvGrpSpPr/>
            <p:nvPr/>
          </p:nvGrpSpPr>
          <p:grpSpPr>
            <a:xfrm>
              <a:off x="235966" y="2672916"/>
              <a:ext cx="360040" cy="72008"/>
              <a:chOff x="271970" y="2135844"/>
              <a:chExt cx="360040" cy="72008"/>
            </a:xfrm>
          </p:grpSpPr>
          <p:sp>
            <p:nvSpPr>
              <p:cNvPr id="30" name="Овал 29"/>
              <p:cNvSpPr/>
              <p:nvPr/>
            </p:nvSpPr>
            <p:spPr>
              <a:xfrm>
                <a:off x="560002" y="2135844"/>
                <a:ext cx="72008" cy="72008"/>
              </a:xfrm>
              <a:prstGeom prst="ellipse">
                <a:avLst/>
              </a:prstGeom>
              <a:solidFill>
                <a:srgbClr val="64BC47"/>
              </a:solidFill>
              <a:ln>
                <a:solidFill>
                  <a:srgbClr val="64BC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4" name="Прямая соединительная линия 33"/>
              <p:cNvCxnSpPr>
                <a:endCxn id="30" idx="2"/>
              </p:cNvCxnSpPr>
              <p:nvPr/>
            </p:nvCxnSpPr>
            <p:spPr>
              <a:xfrm>
                <a:off x="271970" y="2171848"/>
                <a:ext cx="288032" cy="0"/>
              </a:xfrm>
              <a:prstGeom prst="line">
                <a:avLst/>
              </a:prstGeom>
              <a:ln w="12700">
                <a:solidFill>
                  <a:srgbClr val="64BC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Группа 34"/>
            <p:cNvGrpSpPr/>
            <p:nvPr/>
          </p:nvGrpSpPr>
          <p:grpSpPr>
            <a:xfrm>
              <a:off x="235966" y="1556792"/>
              <a:ext cx="360040" cy="72008"/>
              <a:chOff x="271970" y="2135844"/>
              <a:chExt cx="360040" cy="72008"/>
            </a:xfrm>
          </p:grpSpPr>
          <p:sp>
            <p:nvSpPr>
              <p:cNvPr id="37" name="Овал 36"/>
              <p:cNvSpPr/>
              <p:nvPr/>
            </p:nvSpPr>
            <p:spPr>
              <a:xfrm>
                <a:off x="560002" y="2135844"/>
                <a:ext cx="72008" cy="72008"/>
              </a:xfrm>
              <a:prstGeom prst="ellipse">
                <a:avLst/>
              </a:prstGeom>
              <a:solidFill>
                <a:srgbClr val="64BC47"/>
              </a:solidFill>
              <a:ln>
                <a:solidFill>
                  <a:srgbClr val="64BC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8" name="Прямая соединительная линия 37"/>
              <p:cNvCxnSpPr>
                <a:endCxn id="37" idx="2"/>
              </p:cNvCxnSpPr>
              <p:nvPr/>
            </p:nvCxnSpPr>
            <p:spPr>
              <a:xfrm>
                <a:off x="271970" y="2171848"/>
                <a:ext cx="288032" cy="0"/>
              </a:xfrm>
              <a:prstGeom prst="line">
                <a:avLst/>
              </a:prstGeom>
              <a:ln w="12700">
                <a:solidFill>
                  <a:srgbClr val="64BC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Группа 11"/>
          <p:cNvGrpSpPr/>
          <p:nvPr/>
        </p:nvGrpSpPr>
        <p:grpSpPr>
          <a:xfrm>
            <a:off x="4222998" y="3933056"/>
            <a:ext cx="7837635" cy="2587937"/>
            <a:chOff x="5303118" y="4215229"/>
            <a:chExt cx="6552728" cy="228100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303118" y="4215229"/>
              <a:ext cx="6552728" cy="2281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b="1" dirty="0">
                  <a:latin typeface="Montserrat" panose="00000500000000000000" pitchFamily="2" charset="-52"/>
                </a:rPr>
                <a:t>Условия хранения и транспортировки сыворотки</a:t>
              </a:r>
              <a:r>
                <a:rPr lang="ru-RU" dirty="0">
                  <a:latin typeface="Montserrat" panose="00000500000000000000" pitchFamily="2" charset="-52"/>
                </a:rPr>
                <a:t>:</a:t>
              </a:r>
            </a:p>
            <a:p>
              <a:pPr marL="355600">
                <a:lnSpc>
                  <a:spcPct val="114000"/>
                </a:lnSpc>
              </a:pPr>
              <a:r>
                <a:rPr lang="ru-RU" dirty="0">
                  <a:latin typeface="Montserrat" panose="00000500000000000000" pitchFamily="2" charset="-52"/>
                </a:rPr>
                <a:t>Максимальный срок хранения сыворотки при температуре +4°С…+8°С не более 2х суток.</a:t>
              </a:r>
            </a:p>
            <a:p>
              <a:pPr marL="355600">
                <a:lnSpc>
                  <a:spcPct val="114000"/>
                </a:lnSpc>
              </a:pPr>
              <a:r>
                <a:rPr lang="ru-RU" dirty="0">
                  <a:latin typeface="Montserrat" panose="00000500000000000000" pitchFamily="2" charset="-52"/>
                </a:rPr>
                <a:t>При необходимости хранения более 2х дней, сыворотку замораживают при температуре -20°С.</a:t>
              </a:r>
            </a:p>
            <a:p>
              <a:pPr marL="355600">
                <a:lnSpc>
                  <a:spcPct val="114000"/>
                </a:lnSpc>
              </a:pPr>
              <a:r>
                <a:rPr lang="ru-RU" dirty="0">
                  <a:latin typeface="Montserrat" panose="00000500000000000000" pitchFamily="2" charset="-52"/>
                </a:rPr>
                <a:t>Сыворотка крови не должна подвергаться размораживанию.</a:t>
              </a:r>
            </a:p>
          </p:txBody>
        </p:sp>
        <p:pic>
          <p:nvPicPr>
            <p:cNvPr id="39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7000" b="72667" l="9500" r="12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7" t="66489" r="87452" b="27400"/>
            <a:stretch/>
          </p:blipFill>
          <p:spPr bwMode="auto">
            <a:xfrm>
              <a:off x="5327997" y="4509120"/>
              <a:ext cx="311150" cy="35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7000" b="72667" l="9500" r="12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7" t="66489" r="87452" b="27400"/>
            <a:stretch/>
          </p:blipFill>
          <p:spPr bwMode="auto">
            <a:xfrm>
              <a:off x="5327997" y="5013156"/>
              <a:ext cx="311150" cy="35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7000" b="72667" l="9500" r="12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7" t="66489" r="87452" b="27400"/>
            <a:stretch/>
          </p:blipFill>
          <p:spPr bwMode="auto">
            <a:xfrm>
              <a:off x="5327997" y="5586263"/>
              <a:ext cx="311150" cy="35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10415" y="6237313"/>
            <a:ext cx="1620295" cy="432048"/>
            <a:chOff x="10415" y="6237313"/>
            <a:chExt cx="1620295" cy="432048"/>
          </a:xfrm>
        </p:grpSpPr>
        <p:pic>
          <p:nvPicPr>
            <p:cNvPr id="26" name="Picture 2" descr="C:\Users\NS-Rabies\Desktop\Все документы\Логотип\Шрифтовая версия\Логотип Шрифтовая версия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748" b="58836" l="22245" r="79834">
                          <a14:foregroundMark x1="26195" y1="45946" x2="25988" y2="48857"/>
                          <a14:foregroundMark x1="33056" y1="45946" x2="32848" y2="46778"/>
                          <a14:foregroundMark x1="39917" y1="48857" x2="39085" y2="48857"/>
                          <a14:foregroundMark x1="43035" y1="45738" x2="43243" y2="49272"/>
                          <a14:foregroundMark x1="49688" y1="48857" x2="50728" y2="46362"/>
                          <a14:foregroundMark x1="56549" y1="48857" x2="56133" y2="46362"/>
                          <a14:foregroundMark x1="62786" y1="46154" x2="62578" y2="50312"/>
                          <a14:foregroundMark x1="65281" y1="46778" x2="65281" y2="49272"/>
                          <a14:foregroundMark x1="71726" y1="46362" x2="71518" y2="471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6" t="40551" r="20371" b="41536"/>
            <a:stretch/>
          </p:blipFill>
          <p:spPr bwMode="auto">
            <a:xfrm>
              <a:off x="262558" y="6288849"/>
              <a:ext cx="1141884" cy="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Номер слайда 3"/>
            <p:cNvSpPr txBox="1">
              <a:spLocks/>
            </p:cNvSpPr>
            <p:nvPr/>
          </p:nvSpPr>
          <p:spPr>
            <a:xfrm>
              <a:off x="10415" y="6237313"/>
              <a:ext cx="1620295" cy="43204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DC4B4D7-209C-4863-BFB6-B9FA588A33F4}" type="slidenum">
                <a:rPr lang="ru-RU" smtClean="0"/>
                <a:pPr/>
                <a:t>14</a:t>
              </a:fld>
              <a:endParaRPr lang="ru-RU" dirty="0"/>
            </a:p>
          </p:txBody>
        </p:sp>
      </p:grpSp>
      <p:sp>
        <p:nvSpPr>
          <p:cNvPr id="31" name="Заголовок 1"/>
          <p:cNvSpPr txBox="1">
            <a:spLocks/>
          </p:cNvSpPr>
          <p:nvPr/>
        </p:nvSpPr>
        <p:spPr>
          <a:xfrm>
            <a:off x="369832" y="0"/>
            <a:ext cx="114860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err="1">
                <a:solidFill>
                  <a:srgbClr val="713387"/>
                </a:solidFill>
                <a:latin typeface="Montserrat ExtraBold" panose="00000900000000000000" pitchFamily="2" charset="-52"/>
              </a:rPr>
              <a:t>Преаналитический</a:t>
            </a:r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 этап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963675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B4D7-209C-4863-BFB6-B9FA588A33F4}" type="slidenum">
              <a:rPr lang="ru-RU" smtClean="0"/>
              <a:t>15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-25474" y="-27384"/>
            <a:ext cx="12242555" cy="6885384"/>
            <a:chOff x="-25474" y="-27384"/>
            <a:chExt cx="12242555" cy="6885384"/>
          </a:xfrm>
        </p:grpSpPr>
        <p:pic>
          <p:nvPicPr>
            <p:cNvPr id="5" name="Picture 2" descr="C:\Users\Надежда\Desktop\Все документы\Макеты\Шаблоны презентации\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474" y="-27384"/>
              <a:ext cx="12242555" cy="6885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982638" y="2348880"/>
              <a:ext cx="4680520" cy="2592288"/>
            </a:xfrm>
            <a:prstGeom prst="rect">
              <a:avLst/>
            </a:prstGeom>
            <a:solidFill>
              <a:srgbClr val="713387"/>
            </a:solidFill>
            <a:ln>
              <a:solidFill>
                <a:srgbClr val="713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86694" y="3573016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Montserrat" panose="00000500000000000000" pitchFamily="2" charset="-52"/>
              </a:rPr>
              <a:t>Тел. 8-800-222-37-57</a:t>
            </a:r>
          </a:p>
          <a:p>
            <a:r>
              <a:rPr lang="ru-RU" sz="2400" b="1" i="1" dirty="0">
                <a:solidFill>
                  <a:schemeClr val="bg1"/>
                </a:solidFill>
                <a:latin typeface="Montserrat" panose="00000500000000000000" pitchFamily="2" charset="-52"/>
              </a:rPr>
              <a:t>        8-812-565-46-04</a:t>
            </a:r>
          </a:p>
          <a:p>
            <a:r>
              <a:rPr lang="ru-RU" sz="2400" b="1" i="1" dirty="0">
                <a:solidFill>
                  <a:schemeClr val="bg1"/>
                </a:solidFill>
                <a:latin typeface="Montserrat" panose="00000500000000000000" pitchFamily="2" charset="-52"/>
              </a:rPr>
              <a:t>        8-920-206-26-77</a:t>
            </a:r>
            <a:br>
              <a:rPr lang="en-US" sz="2400" b="1" i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endParaRPr lang="ru-RU" sz="2400" b="1" i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Montserrat" panose="00000500000000000000" pitchFamily="2" charset="-52"/>
              </a:rPr>
              <a:t>E-mail</a:t>
            </a:r>
            <a:r>
              <a:rPr lang="ru-RU" sz="2400" b="1" i="1" dirty="0">
                <a:solidFill>
                  <a:schemeClr val="bg1"/>
                </a:solidFill>
                <a:latin typeface="Montserrat" panose="00000500000000000000" pitchFamily="2" charset="-52"/>
              </a:rPr>
              <a:t>: </a:t>
            </a:r>
            <a:r>
              <a:rPr lang="en-US" sz="2400" b="1" i="1" dirty="0">
                <a:solidFill>
                  <a:schemeClr val="bg1"/>
                </a:solidFill>
                <a:latin typeface="Montserrat" panose="00000500000000000000" pitchFamily="2" charset="-52"/>
              </a:rPr>
              <a:t>rabies@novistem.ru </a:t>
            </a:r>
            <a:br>
              <a:rPr lang="ru-RU" sz="2400" b="1" i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en-US" sz="2400" b="1" i="1" dirty="0">
                <a:solidFill>
                  <a:schemeClr val="bg1"/>
                </a:solidFill>
                <a:latin typeface="Montserrat" panose="00000500000000000000" pitchFamily="2" charset="-52"/>
              </a:rPr>
              <a:t>	   isk@novistem.ru</a:t>
            </a:r>
            <a:endParaRPr lang="ru-RU" sz="2400" b="1" i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0550" y="1210494"/>
            <a:ext cx="8496944" cy="11430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62960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833" y="0"/>
            <a:ext cx="10971372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Эпизоотическая ситуация по бешенству в мире </a:t>
            </a: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262558" y="1268760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84C00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Бешенство встречается более чем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в 150 странах мира </a:t>
            </a:r>
          </a:p>
          <a:p>
            <a:pPr marL="285750" indent="-285750">
              <a:spcAft>
                <a:spcPts val="1200"/>
              </a:spcAft>
              <a:buClr>
                <a:srgbClr val="84C00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Ежегодно от бешенства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умирает 59 000 человек</a:t>
            </a:r>
          </a:p>
          <a:p>
            <a:pPr marL="285750" indent="-285750">
              <a:spcAft>
                <a:spcPts val="1200"/>
              </a:spcAft>
              <a:buClr>
                <a:srgbClr val="84C00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Более 95% случаев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заражения людей бешенством происходит в Африке и Азии</a:t>
            </a:r>
          </a:p>
          <a:p>
            <a:pPr marL="285750" indent="-285750">
              <a:spcAft>
                <a:spcPts val="1200"/>
              </a:spcAft>
              <a:buClr>
                <a:srgbClr val="84C00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99% случаев</a:t>
            </a:r>
            <a:r>
              <a:rPr lang="ru-RU" alt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 заболевания людей происходит в результате укуса собак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  <a:cs typeface="Arial" charset="0"/>
            </a:endParaRPr>
          </a:p>
          <a:p>
            <a:pPr marL="285750" indent="-285750">
              <a:spcAft>
                <a:spcPts val="1200"/>
              </a:spcAft>
              <a:buClr>
                <a:srgbClr val="84C00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40% людей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, подвергшихся укусам животных с подозрением на бешенство, составляют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дети в возрасте до 15 лет.</a:t>
            </a:r>
          </a:p>
          <a:p>
            <a:pPr marL="285750" indent="-285750">
              <a:spcAft>
                <a:spcPts val="1200"/>
              </a:spcAft>
              <a:buClr>
                <a:srgbClr val="84C00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Ежегодно более 15 миллионов людей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в мире получают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постэкспозиционную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 вакцинацию для предотвращения развития болезни;</a:t>
            </a:r>
          </a:p>
          <a:p>
            <a:pPr marL="285750" indent="-285750">
              <a:spcAft>
                <a:spcPts val="1200"/>
              </a:spcAft>
              <a:buClr>
                <a:srgbClr val="84C001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По данным Всемирной организации здравоохранения (ВОЗ), эта болезнь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входит в первую пятерку болезней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cs typeface="Arial" charset="0"/>
              </a:rPr>
              <a:t>, общих для человека и животных, которые наносят наибольший социально-экономический ущерб. </a:t>
            </a:r>
          </a:p>
        </p:txBody>
      </p:sp>
      <p:pic>
        <p:nvPicPr>
          <p:cNvPr id="32" name="Picture 2" descr="C:\Users\NS-Rabies\Desktop\Все документы\Логотип\Шрифтовая версия\Логотип Шрифтовая верс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6" t="40551" r="20371" b="41536"/>
          <a:stretch/>
        </p:blipFill>
        <p:spPr bwMode="auto">
          <a:xfrm>
            <a:off x="262558" y="6288849"/>
            <a:ext cx="1141884" cy="35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Номер слайда 3"/>
          <p:cNvSpPr txBox="1">
            <a:spLocks/>
          </p:cNvSpPr>
          <p:nvPr/>
        </p:nvSpPr>
        <p:spPr>
          <a:xfrm>
            <a:off x="10415" y="6237313"/>
            <a:ext cx="1620295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C4B4D7-209C-4863-BFB6-B9FA588A33F4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115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832" y="0"/>
            <a:ext cx="11486013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Эпизоотическая ситуация по бешенству в России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0415" y="6237313"/>
            <a:ext cx="1620295" cy="432048"/>
            <a:chOff x="10415" y="6237313"/>
            <a:chExt cx="1620295" cy="432048"/>
          </a:xfrm>
        </p:grpSpPr>
        <p:pic>
          <p:nvPicPr>
            <p:cNvPr id="11" name="Picture 2" descr="C:\Users\NS-Rabies\Desktop\Все документы\Логотип\Шрифтовая версия\Логотип Шрифтовая версия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6" t="40551" r="20371" b="41536"/>
            <a:stretch/>
          </p:blipFill>
          <p:spPr bwMode="auto">
            <a:xfrm>
              <a:off x="262558" y="6288849"/>
              <a:ext cx="1141884" cy="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Номер слайда 3"/>
            <p:cNvSpPr txBox="1">
              <a:spLocks/>
            </p:cNvSpPr>
            <p:nvPr/>
          </p:nvSpPr>
          <p:spPr>
            <a:xfrm>
              <a:off x="10415" y="6237313"/>
              <a:ext cx="1620295" cy="43204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DC4B4D7-209C-4863-BFB6-B9FA588A33F4}" type="slidenum">
                <a:rPr lang="ru-RU" smtClean="0"/>
                <a:pPr/>
                <a:t>3</a:t>
              </a:fld>
              <a:endParaRPr lang="ru-RU" dirty="0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963592"/>
              </p:ext>
            </p:extLst>
          </p:nvPr>
        </p:nvGraphicFramePr>
        <p:xfrm>
          <a:off x="46534" y="1739240"/>
          <a:ext cx="3575384" cy="3489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15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367">
                <a:tc>
                  <a:txBody>
                    <a:bodyPr/>
                    <a:lstStyle/>
                    <a:p>
                      <a:endParaRPr lang="ru-RU" sz="1600" dirty="0">
                        <a:latin typeface="Montserrat" panose="00000500000000000000" pitchFamily="2" charset="-52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Montserrat" panose="00000500000000000000" pitchFamily="2" charset="-52"/>
                        </a:rPr>
                        <a:t>2020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Montserrat" panose="00000500000000000000" pitchFamily="2" charset="-52"/>
                        </a:rPr>
                        <a:t>2021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ontserrat" panose="00000500000000000000" pitchFamily="2" charset="-52"/>
                        </a:rPr>
                        <a:t>I</a:t>
                      </a:r>
                      <a:r>
                        <a:rPr lang="en-US" sz="1600" baseline="0" dirty="0"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600" baseline="0" dirty="0">
                          <a:latin typeface="Montserrat" panose="00000500000000000000" pitchFamily="2" charset="-52"/>
                        </a:rPr>
                        <a:t>кв.</a:t>
                      </a:r>
                    </a:p>
                    <a:p>
                      <a:pPr algn="ctr"/>
                      <a:r>
                        <a:rPr lang="ru-RU" sz="1600" dirty="0">
                          <a:latin typeface="Montserrat" panose="00000500000000000000" pitchFamily="2" charset="-52"/>
                        </a:rPr>
                        <a:t>2022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189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713387"/>
                          </a:solidFill>
                          <a:latin typeface="Montserrat" panose="00000500000000000000" pitchFamily="2" charset="-52"/>
                        </a:rPr>
                        <a:t>Выявлено очагов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84C001"/>
                          </a:solidFill>
                          <a:latin typeface="Montserrat" panose="00000500000000000000" pitchFamily="2" charset="-52"/>
                        </a:rPr>
                        <a:t>1452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84C001"/>
                          </a:solidFill>
                          <a:latin typeface="Montserrat" panose="00000500000000000000" pitchFamily="2" charset="-52"/>
                        </a:rPr>
                        <a:t>1033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84C001"/>
                          </a:solidFill>
                          <a:latin typeface="Montserrat" panose="00000500000000000000" pitchFamily="2" charset="-52"/>
                        </a:rPr>
                        <a:t>201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7133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189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713387"/>
                          </a:solidFill>
                          <a:latin typeface="Montserrat" panose="00000500000000000000" pitchFamily="2" charset="-52"/>
                        </a:rPr>
                        <a:t>Кол-во павших животных</a:t>
                      </a:r>
                      <a:r>
                        <a:rPr lang="ru-RU" sz="1600" b="1" baseline="0" dirty="0">
                          <a:solidFill>
                            <a:srgbClr val="713387"/>
                          </a:solidFill>
                          <a:latin typeface="Montserrat" panose="00000500000000000000" pitchFamily="2" charset="-52"/>
                        </a:rPr>
                        <a:t> </a:t>
                      </a:r>
                      <a:endParaRPr lang="ru-RU" sz="1600" b="1" dirty="0">
                        <a:solidFill>
                          <a:srgbClr val="713387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84C001"/>
                          </a:solidFill>
                          <a:latin typeface="Montserrat" panose="00000500000000000000" pitchFamily="2" charset="-52"/>
                        </a:rPr>
                        <a:t>1579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84C001"/>
                          </a:solidFill>
                          <a:latin typeface="Montserrat" panose="00000500000000000000" pitchFamily="2" charset="-52"/>
                        </a:rPr>
                        <a:t>1199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84C001"/>
                          </a:solidFill>
                          <a:latin typeface="Montserrat" panose="00000500000000000000" pitchFamily="2" charset="-52"/>
                        </a:rPr>
                        <a:t>221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189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Домашних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729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(46%)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562 </a:t>
                      </a:r>
                      <a:r>
                        <a:rPr lang="ru-RU" sz="11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(47%)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108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(48,9%)</a:t>
                      </a:r>
                      <a:endParaRPr lang="ru-RU" sz="1400" dirty="0">
                        <a:solidFill>
                          <a:srgbClr val="808080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189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Диких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660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(42%)</a:t>
                      </a:r>
                      <a:endParaRPr lang="ru-RU" sz="1400" dirty="0">
                        <a:solidFill>
                          <a:srgbClr val="808080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455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(38%)</a:t>
                      </a:r>
                      <a:endParaRPr lang="ru-RU" sz="1400" dirty="0">
                        <a:solidFill>
                          <a:srgbClr val="808080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86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(38,9%)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189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с/х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182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(10,2%)</a:t>
                      </a:r>
                      <a:endParaRPr lang="ru-RU" sz="1600" dirty="0">
                        <a:solidFill>
                          <a:srgbClr val="808080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182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(15%)</a:t>
                      </a:r>
                      <a:endParaRPr lang="ru-RU" sz="1600" dirty="0">
                        <a:solidFill>
                          <a:srgbClr val="808080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27</a:t>
                      </a:r>
                      <a:br>
                        <a:rPr lang="ru-RU" sz="16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</a:br>
                      <a:r>
                        <a:rPr lang="ru-RU" sz="1100" dirty="0">
                          <a:solidFill>
                            <a:srgbClr val="808080"/>
                          </a:solidFill>
                          <a:latin typeface="Montserrat" panose="00000500000000000000" pitchFamily="2" charset="-52"/>
                        </a:rPr>
                        <a:t>(12,2%)</a:t>
                      </a:r>
                      <a:endParaRPr lang="ru-RU" sz="1600" dirty="0">
                        <a:solidFill>
                          <a:srgbClr val="808080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13968" r="22699" b="16049"/>
          <a:stretch/>
        </p:blipFill>
        <p:spPr bwMode="auto">
          <a:xfrm>
            <a:off x="3502917" y="792088"/>
            <a:ext cx="868749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200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Картинки щенки коты собака Животные бел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1635867" y="2134277"/>
            <a:ext cx="7901172" cy="474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9832" y="0"/>
            <a:ext cx="11486013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Профилактика бешенства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-97482" y="1134546"/>
            <a:ext cx="10611832" cy="2150438"/>
            <a:chOff x="-97482" y="792509"/>
            <a:chExt cx="10611832" cy="2150438"/>
          </a:xfrm>
        </p:grpSpPr>
        <p:sp>
          <p:nvSpPr>
            <p:cNvPr id="70" name="Блок-схема: альтернативный процесс 69"/>
            <p:cNvSpPr/>
            <p:nvPr/>
          </p:nvSpPr>
          <p:spPr>
            <a:xfrm>
              <a:off x="-97482" y="1652848"/>
              <a:ext cx="10611832" cy="326124"/>
            </a:xfrm>
            <a:prstGeom prst="flowChartAlternateProcess">
              <a:avLst/>
            </a:prstGeom>
            <a:solidFill>
              <a:srgbClr val="713387"/>
            </a:solidFill>
            <a:ln cap="rnd">
              <a:solidFill>
                <a:srgbClr val="713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21" b="47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941"/>
            <a:stretch/>
          </p:blipFill>
          <p:spPr bwMode="auto">
            <a:xfrm>
              <a:off x="118542" y="792509"/>
              <a:ext cx="1134595" cy="69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025" b="94142" l="9500" r="89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367" r="404"/>
            <a:stretch/>
          </p:blipFill>
          <p:spPr bwMode="auto">
            <a:xfrm flipH="1">
              <a:off x="22151" y="2104116"/>
              <a:ext cx="1032495" cy="676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1198661" y="1656658"/>
              <a:ext cx="2738803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8-10 недель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48867" y="843969"/>
              <a:ext cx="2688598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 err="1">
                  <a:latin typeface="Montserrat" panose="00000500000000000000" pitchFamily="2" charset="-52"/>
                </a:rPr>
                <a:t>Калицивирус</a:t>
              </a:r>
              <a:r>
                <a:rPr lang="ru-RU" sz="1400" dirty="0">
                  <a:latin typeface="Montserrat" panose="00000500000000000000" pitchFamily="2" charset="-52"/>
                </a:rPr>
                <a:t>, Вирус панлейкопении (</a:t>
              </a:r>
              <a:r>
                <a:rPr lang="ru-RU" sz="1400" dirty="0" err="1">
                  <a:latin typeface="Montserrat" panose="00000500000000000000" pitchFamily="2" charset="-52"/>
                </a:rPr>
                <a:t>чумка</a:t>
              </a:r>
              <a:r>
                <a:rPr lang="ru-RU" sz="1400" dirty="0">
                  <a:latin typeface="Montserrat" panose="00000500000000000000" pitchFamily="2" charset="-52"/>
                </a:rPr>
                <a:t>), </a:t>
              </a:r>
              <a:r>
                <a:rPr lang="ru-RU" sz="1400" dirty="0" err="1">
                  <a:latin typeface="Montserrat" panose="00000500000000000000" pitchFamily="2" charset="-52"/>
                </a:rPr>
                <a:t>Герпесвирус</a:t>
              </a:r>
              <a:r>
                <a:rPr lang="ru-RU" sz="1400" dirty="0">
                  <a:latin typeface="Montserrat" panose="00000500000000000000" pitchFamily="2" charset="-52"/>
                </a:rPr>
                <a:t> (</a:t>
              </a:r>
              <a:r>
                <a:rPr lang="ru-RU" sz="1400" dirty="0" err="1">
                  <a:latin typeface="Montserrat" panose="00000500000000000000" pitchFamily="2" charset="-52"/>
                </a:rPr>
                <a:t>ринтрахеит</a:t>
              </a:r>
              <a:r>
                <a:rPr lang="ru-RU" sz="1400" dirty="0">
                  <a:latin typeface="Montserrat" panose="00000500000000000000" pitchFamily="2" charset="-52"/>
                </a:rPr>
                <a:t>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93316" y="1675980"/>
              <a:ext cx="188992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через 3-4 недели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95006" y="890136"/>
              <a:ext cx="1812354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Повторная вакцинация</a:t>
              </a:r>
            </a:p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+ бешенство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09811" y="1653009"/>
              <a:ext cx="1306893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в 1 год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259309" y="1651389"/>
              <a:ext cx="125504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ежегодно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09070" y="1988840"/>
              <a:ext cx="2869911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Чума, </a:t>
              </a:r>
              <a:r>
                <a:rPr lang="ru-RU" sz="1400" dirty="0" err="1">
                  <a:latin typeface="Montserrat" panose="00000500000000000000" pitchFamily="2" charset="-52"/>
                </a:rPr>
                <a:t>Парвовирусный</a:t>
              </a:r>
              <a:r>
                <a:rPr lang="ru-RU" sz="1400" dirty="0">
                  <a:latin typeface="Montserrat" panose="00000500000000000000" pitchFamily="2" charset="-52"/>
                </a:rPr>
                <a:t> энтерит,  Инфекционный </a:t>
              </a:r>
              <a:r>
                <a:rPr lang="ru-RU" sz="1400" dirty="0" err="1">
                  <a:latin typeface="Montserrat" panose="00000500000000000000" pitchFamily="2" charset="-52"/>
                </a:rPr>
                <a:t>гепататит</a:t>
              </a:r>
              <a:r>
                <a:rPr lang="ru-RU" sz="1400" dirty="0">
                  <a:latin typeface="Montserrat" panose="00000500000000000000" pitchFamily="2" charset="-52"/>
                </a:rPr>
                <a:t> и ларинготрахеит, </a:t>
              </a:r>
              <a:r>
                <a:rPr lang="ru-RU" sz="1400" dirty="0" err="1">
                  <a:latin typeface="Montserrat" panose="00000500000000000000" pitchFamily="2" charset="-52"/>
                </a:rPr>
                <a:t>Парагрипп</a:t>
              </a:r>
              <a:r>
                <a:rPr lang="ru-RU" sz="1400" dirty="0">
                  <a:latin typeface="Montserrat" panose="00000500000000000000" pitchFamily="2" charset="-52"/>
                </a:rPr>
                <a:t>, Лептоспироз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91794" y="2042264"/>
              <a:ext cx="1631404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Повторная вакцинация</a:t>
              </a:r>
            </a:p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+ бешенство </a:t>
              </a: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209071" y="2108221"/>
              <a:ext cx="0" cy="672707"/>
            </a:xfrm>
            <a:prstGeom prst="line">
              <a:avLst/>
            </a:prstGeom>
            <a:ln w="76200" cap="rnd">
              <a:solidFill>
                <a:srgbClr val="84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4493317" y="2096920"/>
              <a:ext cx="0" cy="612000"/>
            </a:xfrm>
            <a:prstGeom prst="line">
              <a:avLst/>
            </a:prstGeom>
            <a:ln w="76200" cap="rnd">
              <a:solidFill>
                <a:srgbClr val="84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4493317" y="944792"/>
              <a:ext cx="0" cy="612000"/>
            </a:xfrm>
            <a:prstGeom prst="line">
              <a:avLst/>
            </a:prstGeom>
            <a:ln w="76200" cap="rnd">
              <a:solidFill>
                <a:srgbClr val="84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1191684" y="843969"/>
              <a:ext cx="0" cy="672707"/>
            </a:xfrm>
            <a:prstGeom prst="line">
              <a:avLst/>
            </a:prstGeom>
            <a:ln w="76200" cap="rnd">
              <a:solidFill>
                <a:srgbClr val="84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872688" y="843969"/>
              <a:ext cx="1812354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Ежегодная вакцинация</a:t>
              </a:r>
            </a:p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+ бешенство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75140" y="1998237"/>
              <a:ext cx="1812354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Ежегодная вакцинация</a:t>
              </a:r>
            </a:p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+ бешенство </a:t>
              </a:r>
            </a:p>
          </p:txBody>
        </p:sp>
        <p:cxnSp>
          <p:nvCxnSpPr>
            <p:cNvPr id="68" name="Прямая соединительная линия 67"/>
            <p:cNvCxnSpPr/>
            <p:nvPr/>
          </p:nvCxnSpPr>
          <p:spPr>
            <a:xfrm>
              <a:off x="7009811" y="944792"/>
              <a:ext cx="0" cy="612000"/>
            </a:xfrm>
            <a:prstGeom prst="line">
              <a:avLst/>
            </a:prstGeom>
            <a:ln w="76200" cap="rnd">
              <a:solidFill>
                <a:srgbClr val="84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7009811" y="2064322"/>
              <a:ext cx="0" cy="612000"/>
            </a:xfrm>
            <a:prstGeom prst="line">
              <a:avLst/>
            </a:prstGeom>
            <a:ln w="76200" cap="rnd">
              <a:solidFill>
                <a:srgbClr val="84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71"/>
            <p:cNvCxnSpPr/>
            <p:nvPr/>
          </p:nvCxnSpPr>
          <p:spPr>
            <a:xfrm>
              <a:off x="8316704" y="1805277"/>
              <a:ext cx="942605" cy="0"/>
            </a:xfrm>
            <a:prstGeom prst="straightConnector1">
              <a:avLst/>
            </a:prstGeom>
            <a:ln w="57150">
              <a:solidFill>
                <a:srgbClr val="84C00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10415" y="6237313"/>
            <a:ext cx="1620295" cy="432048"/>
            <a:chOff x="10415" y="6237313"/>
            <a:chExt cx="1620295" cy="432048"/>
          </a:xfrm>
        </p:grpSpPr>
        <p:pic>
          <p:nvPicPr>
            <p:cNvPr id="92" name="Picture 2" descr="C:\Users\NS-Rabies\Desktop\Все документы\Логотип\Шрифтовая версия\Логотип Шрифтовая версия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748" b="58836" l="22245" r="79834">
                          <a14:foregroundMark x1="26195" y1="45946" x2="25988" y2="48857"/>
                          <a14:foregroundMark x1="33056" y1="45946" x2="32848" y2="46778"/>
                          <a14:foregroundMark x1="39917" y1="48857" x2="39085" y2="48857"/>
                          <a14:foregroundMark x1="43035" y1="45738" x2="43243" y2="49272"/>
                          <a14:foregroundMark x1="49688" y1="48857" x2="50728" y2="46362"/>
                          <a14:foregroundMark x1="56549" y1="48857" x2="56133" y2="46362"/>
                          <a14:foregroundMark x1="62786" y1="46154" x2="62578" y2="50312"/>
                          <a14:foregroundMark x1="65281" y1="46778" x2="65281" y2="49272"/>
                          <a14:foregroundMark x1="71726" y1="46362" x2="71518" y2="471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6" t="40551" r="20371" b="41536"/>
            <a:stretch/>
          </p:blipFill>
          <p:spPr bwMode="auto">
            <a:xfrm>
              <a:off x="262558" y="6288849"/>
              <a:ext cx="1141884" cy="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Номер слайда 3"/>
            <p:cNvSpPr txBox="1">
              <a:spLocks/>
            </p:cNvSpPr>
            <p:nvPr/>
          </p:nvSpPr>
          <p:spPr>
            <a:xfrm>
              <a:off x="10415" y="6237313"/>
              <a:ext cx="1620295" cy="43204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DC4B4D7-209C-4863-BFB6-B9FA588A33F4}" type="slidenum">
                <a:rPr lang="ru-RU" smtClean="0"/>
                <a:pPr/>
                <a:t>4</a:t>
              </a:fld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001365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587" y="0"/>
            <a:ext cx="12192000" cy="6894512"/>
            <a:chOff x="-1587" y="0"/>
            <a:chExt cx="12192000" cy="6894512"/>
          </a:xfrm>
        </p:grpSpPr>
        <p:pic>
          <p:nvPicPr>
            <p:cNvPr id="14" name="Picture 3" descr="C:\Users\Надежда\Desktop\фон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0"/>
              <a:ext cx="12192000" cy="6894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833500" y="764704"/>
              <a:ext cx="137327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Заголовок 1"/>
          <p:cNvSpPr>
            <a:spLocks noGrp="1"/>
          </p:cNvSpPr>
          <p:nvPr>
            <p:ph type="title"/>
          </p:nvPr>
        </p:nvSpPr>
        <p:spPr>
          <a:xfrm>
            <a:off x="369832" y="0"/>
            <a:ext cx="11486013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Профилактика бешенства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10415" y="6237313"/>
            <a:ext cx="1620295" cy="432048"/>
            <a:chOff x="10415" y="6237313"/>
            <a:chExt cx="1620295" cy="432048"/>
          </a:xfrm>
        </p:grpSpPr>
        <p:pic>
          <p:nvPicPr>
            <p:cNvPr id="44" name="Picture 2" descr="C:\Users\NS-Rabies\Desktop\Все документы\Логотип\Шрифтовая версия\Логотип Шрифтовая версия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748" b="58836" l="22245" r="79834">
                          <a14:foregroundMark x1="26195" y1="45946" x2="25988" y2="48857"/>
                          <a14:foregroundMark x1="33056" y1="45946" x2="32848" y2="46778"/>
                          <a14:foregroundMark x1="39917" y1="48857" x2="39085" y2="48857"/>
                          <a14:foregroundMark x1="43035" y1="45738" x2="43243" y2="49272"/>
                          <a14:foregroundMark x1="49688" y1="48857" x2="50728" y2="46362"/>
                          <a14:foregroundMark x1="56549" y1="48857" x2="56133" y2="46362"/>
                          <a14:foregroundMark x1="62786" y1="46154" x2="62578" y2="50312"/>
                          <a14:foregroundMark x1="65281" y1="46778" x2="65281" y2="49272"/>
                          <a14:foregroundMark x1="71726" y1="46362" x2="71518" y2="471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6" t="40551" r="20371" b="41536"/>
            <a:stretch/>
          </p:blipFill>
          <p:spPr bwMode="auto">
            <a:xfrm>
              <a:off x="262558" y="6288849"/>
              <a:ext cx="1141884" cy="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Номер слайда 3"/>
            <p:cNvSpPr txBox="1">
              <a:spLocks/>
            </p:cNvSpPr>
            <p:nvPr/>
          </p:nvSpPr>
          <p:spPr>
            <a:xfrm>
              <a:off x="10415" y="6237313"/>
              <a:ext cx="1620295" cy="43204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DC4B4D7-209C-4863-BFB6-B9FA588A33F4}" type="slidenum">
                <a:rPr lang="ru-RU" smtClean="0"/>
                <a:pPr/>
                <a:t>5</a:t>
              </a:fld>
              <a:endParaRPr lang="ru-RU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90550" y="2996066"/>
            <a:ext cx="5760640" cy="4897430"/>
            <a:chOff x="460698" y="836712"/>
            <a:chExt cx="5142337" cy="4897430"/>
          </a:xfrm>
        </p:grpSpPr>
        <p:sp>
          <p:nvSpPr>
            <p:cNvPr id="46" name="Заголовок 1"/>
            <p:cNvSpPr txBox="1">
              <a:spLocks/>
            </p:cNvSpPr>
            <p:nvPr/>
          </p:nvSpPr>
          <p:spPr>
            <a:xfrm>
              <a:off x="460698" y="836712"/>
              <a:ext cx="5142337" cy="489743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indent="360363" algn="just">
                <a:spcAft>
                  <a:spcPts val="1200"/>
                </a:spcAft>
                <a:defRPr/>
              </a:pPr>
              <a:r>
                <a:rPr lang="ru-RU" sz="1800" dirty="0">
                  <a:latin typeface="Montserrat" panose="00000500000000000000" pitchFamily="2" charset="-52"/>
                </a:rPr>
                <a:t>Методы определения поствакцинального иммунитета:</a:t>
              </a:r>
            </a:p>
            <a:p>
              <a:pPr marL="365125" algn="just">
                <a:defRPr/>
              </a:pPr>
              <a:r>
                <a:rPr lang="ru-RU" sz="1800" b="1" dirty="0">
                  <a:latin typeface="Montserrat" panose="00000500000000000000" pitchFamily="2" charset="-52"/>
                </a:rPr>
                <a:t>SMNT</a:t>
              </a:r>
              <a:r>
                <a:rPr lang="en-US" sz="1800" dirty="0">
                  <a:latin typeface="Montserrat" panose="00000500000000000000" pitchFamily="2" charset="-52"/>
                </a:rPr>
                <a:t> - standard mouse neutralization test </a:t>
              </a:r>
              <a:endParaRPr lang="ru-RU" sz="1800" dirty="0">
                <a:latin typeface="Montserrat" panose="00000500000000000000" pitchFamily="2" charset="-52"/>
              </a:endParaRPr>
            </a:p>
            <a:p>
              <a:pPr marL="365125" algn="just">
                <a:defRPr/>
              </a:pPr>
              <a:r>
                <a:rPr lang="ru-RU" sz="1200" i="1" dirty="0">
                  <a:latin typeface="Montserrat" panose="00000500000000000000" pitchFamily="2" charset="-52"/>
                </a:rPr>
                <a:t>(</a:t>
              </a:r>
              <a:r>
                <a:rPr lang="ru-RU" sz="1200" i="1" dirty="0" err="1">
                  <a:latin typeface="Montserrat" panose="00000500000000000000" pitchFamily="2" charset="-52"/>
                </a:rPr>
                <a:t>Webster</a:t>
              </a:r>
              <a:r>
                <a:rPr lang="ru-RU" sz="1200" i="1" dirty="0">
                  <a:latin typeface="Montserrat" panose="00000500000000000000" pitchFamily="2" charset="-52"/>
                </a:rPr>
                <a:t> &amp; </a:t>
              </a:r>
              <a:r>
                <a:rPr lang="ru-RU" sz="1200" i="1" dirty="0" err="1">
                  <a:latin typeface="Montserrat" panose="00000500000000000000" pitchFamily="2" charset="-52"/>
                </a:rPr>
                <a:t>Dawson</a:t>
              </a:r>
              <a:r>
                <a:rPr lang="ru-RU" sz="1200" i="1" dirty="0">
                  <a:latin typeface="Montserrat" panose="00000500000000000000" pitchFamily="2" charset="-52"/>
                </a:rPr>
                <a:t>, 1935) </a:t>
              </a:r>
            </a:p>
            <a:p>
              <a:pPr marL="365125" algn="just">
                <a:defRPr/>
              </a:pPr>
              <a:endParaRPr lang="ru-RU" sz="1800" b="1" dirty="0">
                <a:latin typeface="Montserrat" panose="00000500000000000000" pitchFamily="2" charset="-52"/>
              </a:endParaRPr>
            </a:p>
            <a:p>
              <a:pPr marL="365125" algn="just">
                <a:defRPr/>
              </a:pPr>
              <a:r>
                <a:rPr lang="ru-RU" sz="1800" b="1" dirty="0">
                  <a:latin typeface="Montserrat" panose="00000500000000000000" pitchFamily="2" charset="-52"/>
                </a:rPr>
                <a:t>RFFIT</a:t>
              </a:r>
              <a:r>
                <a:rPr lang="en-US" sz="1800" dirty="0">
                  <a:latin typeface="Montserrat" panose="00000500000000000000" pitchFamily="2" charset="-52"/>
                </a:rPr>
                <a:t> - rapid fluorescent focus inhibition test</a:t>
              </a:r>
              <a:endParaRPr lang="ru-RU" sz="1800" dirty="0">
                <a:latin typeface="Montserrat" panose="00000500000000000000" pitchFamily="2" charset="-52"/>
              </a:endParaRPr>
            </a:p>
            <a:p>
              <a:pPr marL="365125" algn="just">
                <a:defRPr/>
              </a:pPr>
              <a:r>
                <a:rPr lang="ru-RU" sz="1200" i="1" dirty="0">
                  <a:latin typeface="Montserrat" panose="00000500000000000000" pitchFamily="2" charset="-52"/>
                </a:rPr>
                <a:t>(</a:t>
              </a:r>
              <a:r>
                <a:rPr lang="ru-RU" sz="1200" i="1" dirty="0" err="1">
                  <a:latin typeface="Montserrat" panose="00000500000000000000" pitchFamily="2" charset="-52"/>
                </a:rPr>
                <a:t>Smith</a:t>
              </a:r>
              <a:r>
                <a:rPr lang="ru-RU" sz="1200" i="1" dirty="0">
                  <a:latin typeface="Montserrat" panose="00000500000000000000" pitchFamily="2" charset="-52"/>
                </a:rPr>
                <a:t> </a:t>
              </a:r>
              <a:r>
                <a:rPr lang="ru-RU" sz="1200" i="1" dirty="0" err="1">
                  <a:latin typeface="Montserrat" panose="00000500000000000000" pitchFamily="2" charset="-52"/>
                </a:rPr>
                <a:t>et</a:t>
              </a:r>
              <a:r>
                <a:rPr lang="ru-RU" sz="1200" i="1" dirty="0">
                  <a:latin typeface="Montserrat" panose="00000500000000000000" pitchFamily="2" charset="-52"/>
                </a:rPr>
                <a:t> </a:t>
              </a:r>
              <a:r>
                <a:rPr lang="ru-RU" sz="1200" i="1" dirty="0" err="1">
                  <a:latin typeface="Montserrat" panose="00000500000000000000" pitchFamily="2" charset="-52"/>
                </a:rPr>
                <a:t>al</a:t>
              </a:r>
              <a:r>
                <a:rPr lang="ru-RU" sz="1200" i="1" dirty="0">
                  <a:latin typeface="Montserrat" panose="00000500000000000000" pitchFamily="2" charset="-52"/>
                </a:rPr>
                <a:t>., 1973) </a:t>
              </a:r>
            </a:p>
            <a:p>
              <a:pPr marL="365125" algn="just">
                <a:defRPr/>
              </a:pPr>
              <a:endParaRPr lang="ru-RU" sz="1800" b="1" dirty="0">
                <a:latin typeface="Montserrat" panose="00000500000000000000" pitchFamily="2" charset="-52"/>
              </a:endParaRPr>
            </a:p>
            <a:p>
              <a:pPr marL="365125" algn="just">
                <a:defRPr/>
              </a:pPr>
              <a:r>
                <a:rPr lang="ru-RU" sz="1800" b="1" dirty="0">
                  <a:latin typeface="Montserrat" panose="00000500000000000000" pitchFamily="2" charset="-52"/>
                </a:rPr>
                <a:t>FAVN</a:t>
              </a:r>
              <a:r>
                <a:rPr lang="en-US" sz="1800" dirty="0">
                  <a:latin typeface="Montserrat" panose="00000500000000000000" pitchFamily="2" charset="-52"/>
                </a:rPr>
                <a:t> - fluorescent antibody virus neutralization test</a:t>
              </a:r>
              <a:endParaRPr lang="ru-RU" sz="1800" dirty="0">
                <a:latin typeface="Montserrat" panose="00000500000000000000" pitchFamily="2" charset="-52"/>
              </a:endParaRPr>
            </a:p>
            <a:p>
              <a:pPr marL="365125" algn="just">
                <a:defRPr/>
              </a:pPr>
              <a:r>
                <a:rPr lang="en-US" sz="1800" dirty="0">
                  <a:latin typeface="Montserrat" panose="00000500000000000000" pitchFamily="2" charset="-52"/>
                </a:rPr>
                <a:t> </a:t>
              </a:r>
              <a:r>
                <a:rPr lang="ru-RU" sz="1200" i="1" dirty="0">
                  <a:latin typeface="Montserrat" panose="00000500000000000000" pitchFamily="2" charset="-52"/>
                </a:rPr>
                <a:t>(</a:t>
              </a:r>
              <a:r>
                <a:rPr lang="ru-RU" sz="1200" i="1" dirty="0" err="1">
                  <a:latin typeface="Montserrat" panose="00000500000000000000" pitchFamily="2" charset="-52"/>
                </a:rPr>
                <a:t>Cliquet</a:t>
              </a:r>
              <a:r>
                <a:rPr lang="ru-RU" sz="1200" i="1" dirty="0">
                  <a:latin typeface="Montserrat" panose="00000500000000000000" pitchFamily="2" charset="-52"/>
                </a:rPr>
                <a:t> </a:t>
              </a:r>
              <a:r>
                <a:rPr lang="ru-RU" sz="1200" i="1" dirty="0" err="1">
                  <a:latin typeface="Montserrat" panose="00000500000000000000" pitchFamily="2" charset="-52"/>
                </a:rPr>
                <a:t>et</a:t>
              </a:r>
              <a:r>
                <a:rPr lang="ru-RU" sz="1200" i="1" dirty="0">
                  <a:latin typeface="Montserrat" panose="00000500000000000000" pitchFamily="2" charset="-52"/>
                </a:rPr>
                <a:t> </a:t>
              </a:r>
              <a:r>
                <a:rPr lang="ru-RU" sz="1200" i="1" dirty="0" err="1">
                  <a:latin typeface="Montserrat" panose="00000500000000000000" pitchFamily="2" charset="-52"/>
                </a:rPr>
                <a:t>al</a:t>
              </a:r>
              <a:r>
                <a:rPr lang="ru-RU" sz="1200" i="1" dirty="0">
                  <a:latin typeface="Montserrat" panose="00000500000000000000" pitchFamily="2" charset="-52"/>
                </a:rPr>
                <a:t>., 1988).</a:t>
              </a:r>
              <a:endParaRPr lang="en-US" sz="1200" b="1" i="1" dirty="0">
                <a:solidFill>
                  <a:prstClr val="black"/>
                </a:solidFill>
                <a:latin typeface="Montserrat" panose="00000500000000000000" pitchFamily="2" charset="-52"/>
              </a:endParaRPr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460698" y="1626619"/>
              <a:ext cx="224952" cy="1767235"/>
              <a:chOff x="460698" y="2168761"/>
              <a:chExt cx="224952" cy="1767235"/>
            </a:xfrm>
          </p:grpSpPr>
          <p:sp>
            <p:nvSpPr>
              <p:cNvPr id="38" name="Овал 37"/>
              <p:cNvSpPr/>
              <p:nvPr/>
            </p:nvSpPr>
            <p:spPr>
              <a:xfrm>
                <a:off x="460698" y="2168761"/>
                <a:ext cx="224952" cy="252000"/>
              </a:xfrm>
              <a:prstGeom prst="ellipse">
                <a:avLst/>
              </a:prstGeom>
              <a:solidFill>
                <a:srgbClr val="84C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460698" y="2891908"/>
                <a:ext cx="224952" cy="252000"/>
              </a:xfrm>
              <a:prstGeom prst="ellipse">
                <a:avLst/>
              </a:prstGeom>
              <a:solidFill>
                <a:srgbClr val="84C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460698" y="3683996"/>
                <a:ext cx="224952" cy="252000"/>
              </a:xfrm>
              <a:prstGeom prst="ellipse">
                <a:avLst/>
              </a:prstGeom>
              <a:solidFill>
                <a:srgbClr val="84C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</p:grpSp>
      </p:grpSp>
      <p:sp>
        <p:nvSpPr>
          <p:cNvPr id="53" name="Прямоугольник 52"/>
          <p:cNvSpPr/>
          <p:nvPr/>
        </p:nvSpPr>
        <p:spPr>
          <a:xfrm>
            <a:off x="-25474" y="1231592"/>
            <a:ext cx="6455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altLang="ru-RU" b="1" dirty="0">
                <a:solidFill>
                  <a:srgbClr val="84C001"/>
                </a:solidFill>
                <a:latin typeface="Montserrat" panose="00000500000000000000" pitchFamily="2" charset="-52"/>
                <a:cs typeface="Times New Roman" pitchFamily="18" charset="0"/>
              </a:rPr>
              <a:t>Единственным способом борьбы с данным заболеванием является профилактическая вакцинация, однако её эффективность индивидуальна и зависит от иммунного статуса вакцинируемого</a:t>
            </a:r>
          </a:p>
        </p:txBody>
      </p:sp>
    </p:spTree>
    <p:extLst>
      <p:ext uri="{BB962C8B-B14F-4D97-AF65-F5344CB8AC3E}">
        <p14:creationId xmlns:p14="http://schemas.microsoft.com/office/powerpoint/2010/main" val="2104091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727054" y="6442501"/>
            <a:ext cx="2844430" cy="365125"/>
          </a:xfrm>
        </p:spPr>
        <p:txBody>
          <a:bodyPr/>
          <a:lstStyle/>
          <a:p>
            <a:pPr algn="ctr"/>
            <a:fld id="{4DC4B4D7-209C-4863-BFB6-B9FA588A33F4}" type="slidenum">
              <a:rPr lang="ru-RU" smtClean="0"/>
              <a:pPr algn="ctr"/>
              <a:t>6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908726"/>
            <a:ext cx="7031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84C001"/>
                </a:solidFill>
                <a:latin typeface="Montserrat" panose="00000500000000000000" pitchFamily="2" charset="-52"/>
              </a:rPr>
              <a:t>Лаборатории РФ, аккредитованных Французским управлением по безопасности пищевых продуктов (AFSSA)*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13246" y="908720"/>
            <a:ext cx="5668856" cy="0"/>
          </a:xfrm>
          <a:prstGeom prst="line">
            <a:avLst/>
          </a:prstGeom>
          <a:ln>
            <a:solidFill>
              <a:srgbClr val="7133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118542" y="1679384"/>
            <a:ext cx="9297587" cy="4810640"/>
            <a:chOff x="118542" y="1679384"/>
            <a:chExt cx="9297587" cy="481064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5D6E2BE-8E1E-4CA8-A031-6435040F8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681"/>
            <a:stretch/>
          </p:blipFill>
          <p:spPr>
            <a:xfrm>
              <a:off x="118542" y="1679384"/>
              <a:ext cx="5348585" cy="4810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6" t="11676" r="24364" b="79446"/>
            <a:stretch/>
          </p:blipFill>
          <p:spPr bwMode="auto">
            <a:xfrm>
              <a:off x="5467127" y="2837011"/>
              <a:ext cx="3949002" cy="509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6" t="38021" r="24364" b="6737"/>
            <a:stretch/>
          </p:blipFill>
          <p:spPr bwMode="auto">
            <a:xfrm>
              <a:off x="5467127" y="3274149"/>
              <a:ext cx="3949002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5467127" y="3334568"/>
              <a:ext cx="3949002" cy="946939"/>
            </a:xfrm>
            <a:prstGeom prst="rect">
              <a:avLst/>
            </a:prstGeom>
            <a:noFill/>
            <a:ln>
              <a:solidFill>
                <a:srgbClr val="64BC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" y="4797152"/>
            <a:ext cx="1140741" cy="114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69832" y="0"/>
            <a:ext cx="114860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Определение титра антител к вирусу бешенства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0415" y="6237313"/>
            <a:ext cx="1620295" cy="432048"/>
            <a:chOff x="10415" y="6237313"/>
            <a:chExt cx="1620295" cy="432048"/>
          </a:xfrm>
        </p:grpSpPr>
        <p:pic>
          <p:nvPicPr>
            <p:cNvPr id="18" name="Picture 2" descr="C:\Users\NS-Rabies\Desktop\Все документы\Логотип\Шрифтовая версия\Логотип Шрифтовая версия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748" b="58836" l="22245" r="79834">
                          <a14:foregroundMark x1="26195" y1="45946" x2="25988" y2="48857"/>
                          <a14:foregroundMark x1="33056" y1="45946" x2="32848" y2="46778"/>
                          <a14:foregroundMark x1="39917" y1="48857" x2="39085" y2="48857"/>
                          <a14:foregroundMark x1="43035" y1="45738" x2="43243" y2="49272"/>
                          <a14:foregroundMark x1="49688" y1="48857" x2="50728" y2="46362"/>
                          <a14:foregroundMark x1="56549" y1="48857" x2="56133" y2="46362"/>
                          <a14:foregroundMark x1="62786" y1="46154" x2="62578" y2="50312"/>
                          <a14:foregroundMark x1="65281" y1="46778" x2="65281" y2="49272"/>
                          <a14:foregroundMark x1="71726" y1="46362" x2="71518" y2="471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6" t="40551" r="20371" b="41536"/>
            <a:stretch/>
          </p:blipFill>
          <p:spPr bwMode="auto">
            <a:xfrm>
              <a:off x="262558" y="6288849"/>
              <a:ext cx="1141884" cy="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Номер слайда 3"/>
            <p:cNvSpPr txBox="1">
              <a:spLocks/>
            </p:cNvSpPr>
            <p:nvPr/>
          </p:nvSpPr>
          <p:spPr>
            <a:xfrm>
              <a:off x="10415" y="6237313"/>
              <a:ext cx="1620295" cy="43204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DC4B4D7-209C-4863-BFB6-B9FA588A33F4}" type="slidenum">
                <a:rPr lang="ru-RU" smtClean="0"/>
                <a:pPr/>
                <a:t>6</a:t>
              </a:fld>
              <a:endParaRPr lang="ru-RU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6783436" y="1628800"/>
            <a:ext cx="52884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i="1" dirty="0">
                <a:solidFill>
                  <a:srgbClr val="808080"/>
                </a:solidFill>
                <a:latin typeface="Montserrat" panose="00000500000000000000" pitchFamily="2" charset="-52"/>
              </a:rPr>
              <a:t>Антирабическая лаборатория с 2018 года ежегодно проходит аккредитацию в </a:t>
            </a:r>
            <a:r>
              <a:rPr lang="ru-RU" altLang="ru-RU" i="1" dirty="0" err="1">
                <a:solidFill>
                  <a:srgbClr val="808080"/>
                </a:solidFill>
                <a:latin typeface="Montserrat" panose="00000500000000000000" pitchFamily="2" charset="-52"/>
              </a:rPr>
              <a:t>референтном</a:t>
            </a:r>
            <a:r>
              <a:rPr lang="ru-RU" altLang="ru-RU" i="1" dirty="0">
                <a:solidFill>
                  <a:srgbClr val="808080"/>
                </a:solidFill>
                <a:latin typeface="Montserrat" panose="00000500000000000000" pitchFamily="2" charset="-52"/>
              </a:rPr>
              <a:t> центре по бешенству OIE </a:t>
            </a:r>
            <a:r>
              <a:rPr lang="ru-RU" altLang="ru-RU" i="1" dirty="0" err="1">
                <a:solidFill>
                  <a:srgbClr val="808080"/>
                </a:solidFill>
                <a:latin typeface="Montserrat" panose="00000500000000000000" pitchFamily="2" charset="-52"/>
              </a:rPr>
              <a:t>Nancy</a:t>
            </a:r>
            <a:r>
              <a:rPr lang="ru-RU" altLang="ru-RU" i="1" dirty="0">
                <a:solidFill>
                  <a:srgbClr val="808080"/>
                </a:solidFill>
                <a:latin typeface="Montserrat" panose="00000500000000000000" pitchFamily="2" charset="-52"/>
              </a:rPr>
              <a:t> </a:t>
            </a:r>
            <a:r>
              <a:rPr lang="ru-RU" altLang="ru-RU" i="1" dirty="0" err="1">
                <a:solidFill>
                  <a:srgbClr val="808080"/>
                </a:solidFill>
                <a:latin typeface="Montserrat" panose="00000500000000000000" pitchFamily="2" charset="-52"/>
              </a:rPr>
              <a:t>Laboratory</a:t>
            </a:r>
            <a:r>
              <a:rPr lang="ru-RU" altLang="ru-RU" i="1" dirty="0">
                <a:solidFill>
                  <a:srgbClr val="808080"/>
                </a:solidFill>
                <a:latin typeface="Montserrat" panose="00000500000000000000" pitchFamily="2" charset="-52"/>
              </a:rPr>
              <a:t> </a:t>
            </a:r>
            <a:r>
              <a:rPr lang="ru-RU" altLang="ru-RU" i="1" dirty="0" err="1">
                <a:solidFill>
                  <a:srgbClr val="808080"/>
                </a:solidFill>
                <a:latin typeface="Montserrat" panose="00000500000000000000" pitchFamily="2" charset="-52"/>
              </a:rPr>
              <a:t>for</a:t>
            </a:r>
            <a:r>
              <a:rPr lang="ru-RU" altLang="ru-RU" i="1" dirty="0">
                <a:solidFill>
                  <a:srgbClr val="808080"/>
                </a:solidFill>
                <a:latin typeface="Montserrat" panose="00000500000000000000" pitchFamily="2" charset="-52"/>
              </a:rPr>
              <a:t> </a:t>
            </a:r>
            <a:r>
              <a:rPr lang="ru-RU" altLang="ru-RU" i="1" dirty="0" err="1">
                <a:solidFill>
                  <a:srgbClr val="808080"/>
                </a:solidFill>
                <a:latin typeface="Montserrat" panose="00000500000000000000" pitchFamily="2" charset="-52"/>
              </a:rPr>
              <a:t>Rabies</a:t>
            </a:r>
            <a:r>
              <a:rPr lang="ru-RU" altLang="ru-RU" i="1" dirty="0">
                <a:solidFill>
                  <a:srgbClr val="808080"/>
                </a:solidFill>
                <a:latin typeface="Montserrat" panose="00000500000000000000" pitchFamily="2" charset="-52"/>
              </a:rPr>
              <a:t> </a:t>
            </a:r>
            <a:r>
              <a:rPr lang="ru-RU" altLang="ru-RU" i="1" dirty="0" err="1">
                <a:solidFill>
                  <a:srgbClr val="808080"/>
                </a:solidFill>
                <a:latin typeface="Montserrat" panose="00000500000000000000" pitchFamily="2" charset="-52"/>
              </a:rPr>
              <a:t>and</a:t>
            </a:r>
            <a:r>
              <a:rPr lang="ru-RU" altLang="ru-RU" i="1" dirty="0">
                <a:solidFill>
                  <a:srgbClr val="808080"/>
                </a:solidFill>
                <a:latin typeface="Montserrat" panose="00000500000000000000" pitchFamily="2" charset="-52"/>
              </a:rPr>
              <a:t> </a:t>
            </a:r>
            <a:r>
              <a:rPr lang="ru-RU" altLang="ru-RU" i="1" dirty="0" err="1">
                <a:solidFill>
                  <a:srgbClr val="808080"/>
                </a:solidFill>
                <a:latin typeface="Montserrat" panose="00000500000000000000" pitchFamily="2" charset="-52"/>
              </a:rPr>
              <a:t>Wildlife</a:t>
            </a:r>
            <a:r>
              <a:rPr lang="ru-RU" altLang="ru-RU" i="1" dirty="0">
                <a:solidFill>
                  <a:srgbClr val="808080"/>
                </a:solidFill>
                <a:latin typeface="Montserrat" panose="00000500000000000000" pitchFamily="2" charset="-52"/>
              </a:rPr>
              <a:t> ANSES (Франция) </a:t>
            </a:r>
          </a:p>
        </p:txBody>
      </p:sp>
    </p:spTree>
    <p:extLst>
      <p:ext uri="{BB962C8B-B14F-4D97-AF65-F5344CB8AC3E}">
        <p14:creationId xmlns:p14="http://schemas.microsoft.com/office/powerpoint/2010/main" val="160481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2"/>
          <a:stretch/>
        </p:blipFill>
        <p:spPr bwMode="auto">
          <a:xfrm>
            <a:off x="5375125" y="904598"/>
            <a:ext cx="6815287" cy="425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727054" y="6442501"/>
            <a:ext cx="2844430" cy="365125"/>
          </a:xfrm>
        </p:spPr>
        <p:txBody>
          <a:bodyPr/>
          <a:lstStyle/>
          <a:p>
            <a:pPr algn="ctr"/>
            <a:fld id="{4DC4B4D7-209C-4863-BFB6-B9FA588A33F4}" type="slidenum">
              <a:rPr lang="ru-RU" smtClean="0"/>
              <a:pPr algn="ctr"/>
              <a:t>7</a:t>
            </a:fld>
            <a:endParaRPr lang="ru-RU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278528" y="992546"/>
            <a:ext cx="7917627" cy="4478149"/>
            <a:chOff x="298701" y="1488330"/>
            <a:chExt cx="7917627" cy="447814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98701" y="1488330"/>
              <a:ext cx="7917627" cy="4478149"/>
              <a:chOff x="249699" y="2369200"/>
              <a:chExt cx="7917627" cy="4478149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000" b="72667" l="9500" r="1218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7" t="66489" r="87452" b="27400"/>
              <a:stretch/>
            </p:blipFill>
            <p:spPr bwMode="auto">
              <a:xfrm>
                <a:off x="249699" y="2369200"/>
                <a:ext cx="311150" cy="35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000" b="72667" l="9500" r="1218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7" t="66489" r="87452" b="27400"/>
              <a:stretch/>
            </p:blipFill>
            <p:spPr bwMode="auto">
              <a:xfrm>
                <a:off x="249699" y="2757482"/>
                <a:ext cx="311150" cy="35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7000" b="72667" l="9500" r="1218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07" t="66489" r="87452" b="27400"/>
              <a:stretch/>
            </p:blipFill>
            <p:spPr bwMode="auto">
              <a:xfrm>
                <a:off x="249699" y="3889306"/>
                <a:ext cx="311150" cy="35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" name="Группа 10"/>
              <p:cNvGrpSpPr/>
              <p:nvPr/>
            </p:nvGrpSpPr>
            <p:grpSpPr>
              <a:xfrm>
                <a:off x="561323" y="2369200"/>
                <a:ext cx="7606003" cy="4478149"/>
                <a:chOff x="561323" y="2369200"/>
                <a:chExt cx="7606003" cy="4478149"/>
              </a:xfrm>
            </p:grpSpPr>
            <p:sp>
              <p:nvSpPr>
                <p:cNvPr id="12" name="Прямоугольник 11"/>
                <p:cNvSpPr/>
                <p:nvPr/>
              </p:nvSpPr>
              <p:spPr>
                <a:xfrm>
                  <a:off x="561323" y="2369200"/>
                  <a:ext cx="7606003" cy="44781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ru-RU" dirty="0">
                      <a:latin typeface="Montserrat" panose="00000500000000000000" pitchFamily="2" charset="-52"/>
                    </a:rPr>
                    <a:t>Животное должно быть старше 4х месяцев.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ru-RU" dirty="0" err="1">
                      <a:latin typeface="Montserrat" panose="00000500000000000000" pitchFamily="2" charset="-52"/>
                    </a:rPr>
                    <a:t>Чипирование</a:t>
                  </a:r>
                  <a:r>
                    <a:rPr lang="ru-RU" dirty="0">
                      <a:latin typeface="Montserrat" panose="00000500000000000000" pitchFamily="2" charset="-52"/>
                    </a:rPr>
                    <a:t>: необходим подкожный идентификационный чип, соответствующий стандартам ISO 11784/11785. Информация должна быть внесена в международную базу данных.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ru-RU" dirty="0">
                      <a:latin typeface="Montserrat" panose="00000500000000000000" pitchFamily="2" charset="-52"/>
                    </a:rPr>
                    <a:t>Вакцинация против бешенства. Первичную вакцинацию необходимо сделать:</a:t>
                  </a:r>
                </a:p>
                <a:p>
                  <a:r>
                    <a:rPr lang="ru-RU" dirty="0">
                      <a:latin typeface="Montserrat" panose="00000500000000000000" pitchFamily="2" charset="-52"/>
                    </a:rPr>
                    <a:t>	в возрасте не ранее 12 недель;</a:t>
                  </a:r>
                </a:p>
                <a:p>
                  <a:r>
                    <a:rPr lang="ru-RU" dirty="0">
                      <a:latin typeface="Montserrat" panose="00000500000000000000" pitchFamily="2" charset="-52"/>
                    </a:rPr>
                    <a:t>	не ранее, чем за 31 день до выезда;</a:t>
                  </a:r>
                </a:p>
                <a:p>
                  <a:r>
                    <a:rPr lang="ru-RU" dirty="0">
                      <a:latin typeface="Montserrat" panose="00000500000000000000" pitchFamily="2" charset="-52"/>
                    </a:rPr>
                    <a:t>	не позднее 12 месяцев от даты последней вакцинации.</a:t>
                  </a:r>
                </a:p>
                <a:p>
                  <a:endParaRPr lang="ru-RU" dirty="0">
                    <a:latin typeface="Montserrat" panose="00000500000000000000" pitchFamily="2" charset="-52"/>
                  </a:endParaRPr>
                </a:p>
                <a:p>
                  <a:r>
                    <a:rPr lang="ru-RU" dirty="0">
                      <a:latin typeface="Montserrat" panose="00000500000000000000" pitchFamily="2" charset="-52"/>
                    </a:rPr>
                    <a:t>Тест на титр антител к вирусу бешенства </a:t>
                  </a:r>
                </a:p>
                <a:p>
                  <a:r>
                    <a:rPr lang="ru-RU" dirty="0">
                      <a:latin typeface="Montserrat" panose="00000500000000000000" pitchFamily="2" charset="-52"/>
                    </a:rPr>
                    <a:t>через 21-30 дней после антирабической вакцинации </a:t>
                  </a:r>
                </a:p>
                <a:p>
                  <a:endParaRPr lang="ru-RU" dirty="0">
                    <a:latin typeface="Montserrat" panose="00000500000000000000" pitchFamily="2" charset="-52"/>
                  </a:endParaRPr>
                </a:p>
              </p:txBody>
            </p:sp>
            <p:grpSp>
              <p:nvGrpSpPr>
                <p:cNvPr id="13" name="Группа 12"/>
                <p:cNvGrpSpPr/>
                <p:nvPr/>
              </p:nvGrpSpPr>
              <p:grpSpPr>
                <a:xfrm>
                  <a:off x="1010295" y="4755033"/>
                  <a:ext cx="360040" cy="618183"/>
                  <a:chOff x="1010295" y="4755033"/>
                  <a:chExt cx="360040" cy="618183"/>
                </a:xfrm>
              </p:grpSpPr>
              <p:grpSp>
                <p:nvGrpSpPr>
                  <p:cNvPr id="14" name="Группа 13"/>
                  <p:cNvGrpSpPr/>
                  <p:nvPr/>
                </p:nvGrpSpPr>
                <p:grpSpPr>
                  <a:xfrm>
                    <a:off x="1010295" y="4755033"/>
                    <a:ext cx="360040" cy="72008"/>
                    <a:chOff x="982638" y="4725144"/>
                    <a:chExt cx="360040" cy="72008"/>
                  </a:xfrm>
                </p:grpSpPr>
                <p:sp>
                  <p:nvSpPr>
                    <p:cNvPr id="21" name="Овал 20"/>
                    <p:cNvSpPr/>
                    <p:nvPr/>
                  </p:nvSpPr>
                  <p:spPr>
                    <a:xfrm>
                      <a:off x="1270670" y="4725144"/>
                      <a:ext cx="72008" cy="72008"/>
                    </a:xfrm>
                    <a:prstGeom prst="ellipse">
                      <a:avLst/>
                    </a:prstGeom>
                    <a:solidFill>
                      <a:srgbClr val="64BC47"/>
                    </a:solidFill>
                    <a:ln>
                      <a:solidFill>
                        <a:srgbClr val="64BC4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latin typeface="Montserrat" panose="00000500000000000000" pitchFamily="2" charset="-52"/>
                      </a:endParaRPr>
                    </a:p>
                  </p:txBody>
                </p:sp>
                <p:cxnSp>
                  <p:nvCxnSpPr>
                    <p:cNvPr id="22" name="Прямая соединительная линия 21"/>
                    <p:cNvCxnSpPr>
                      <a:endCxn id="21" idx="2"/>
                    </p:cNvCxnSpPr>
                    <p:nvPr/>
                  </p:nvCxnSpPr>
                  <p:spPr>
                    <a:xfrm>
                      <a:off x="982638" y="4761148"/>
                      <a:ext cx="288032" cy="0"/>
                    </a:xfrm>
                    <a:prstGeom prst="line">
                      <a:avLst/>
                    </a:prstGeom>
                    <a:ln w="12700">
                      <a:solidFill>
                        <a:srgbClr val="64BC4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" name="Группа 14"/>
                  <p:cNvGrpSpPr/>
                  <p:nvPr/>
                </p:nvGrpSpPr>
                <p:grpSpPr>
                  <a:xfrm>
                    <a:off x="1010295" y="5013176"/>
                    <a:ext cx="360040" cy="72008"/>
                    <a:chOff x="982638" y="4725144"/>
                    <a:chExt cx="360040" cy="72008"/>
                  </a:xfrm>
                </p:grpSpPr>
                <p:sp>
                  <p:nvSpPr>
                    <p:cNvPr id="19" name="Овал 18"/>
                    <p:cNvSpPr/>
                    <p:nvPr/>
                  </p:nvSpPr>
                  <p:spPr>
                    <a:xfrm>
                      <a:off x="1270670" y="4725144"/>
                      <a:ext cx="72008" cy="72008"/>
                    </a:xfrm>
                    <a:prstGeom prst="ellipse">
                      <a:avLst/>
                    </a:prstGeom>
                    <a:solidFill>
                      <a:srgbClr val="64BC47"/>
                    </a:solidFill>
                    <a:ln>
                      <a:solidFill>
                        <a:srgbClr val="64BC4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latin typeface="Montserrat" panose="00000500000000000000" pitchFamily="2" charset="-52"/>
                      </a:endParaRPr>
                    </a:p>
                  </p:txBody>
                </p:sp>
                <p:cxnSp>
                  <p:nvCxnSpPr>
                    <p:cNvPr id="20" name="Прямая соединительная линия 19"/>
                    <p:cNvCxnSpPr>
                      <a:endCxn id="19" idx="2"/>
                    </p:cNvCxnSpPr>
                    <p:nvPr/>
                  </p:nvCxnSpPr>
                  <p:spPr>
                    <a:xfrm>
                      <a:off x="982638" y="4761148"/>
                      <a:ext cx="288032" cy="0"/>
                    </a:xfrm>
                    <a:prstGeom prst="line">
                      <a:avLst/>
                    </a:prstGeom>
                    <a:ln w="12700">
                      <a:solidFill>
                        <a:srgbClr val="64BC4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" name="Группа 15"/>
                  <p:cNvGrpSpPr/>
                  <p:nvPr/>
                </p:nvGrpSpPr>
                <p:grpSpPr>
                  <a:xfrm>
                    <a:off x="1010295" y="5301208"/>
                    <a:ext cx="360040" cy="72008"/>
                    <a:chOff x="982638" y="4725144"/>
                    <a:chExt cx="360040" cy="72008"/>
                  </a:xfrm>
                </p:grpSpPr>
                <p:sp>
                  <p:nvSpPr>
                    <p:cNvPr id="17" name="Овал 16"/>
                    <p:cNvSpPr/>
                    <p:nvPr/>
                  </p:nvSpPr>
                  <p:spPr>
                    <a:xfrm>
                      <a:off x="1270670" y="4725144"/>
                      <a:ext cx="72008" cy="72008"/>
                    </a:xfrm>
                    <a:prstGeom prst="ellipse">
                      <a:avLst/>
                    </a:prstGeom>
                    <a:solidFill>
                      <a:srgbClr val="64BC47"/>
                    </a:solidFill>
                    <a:ln>
                      <a:solidFill>
                        <a:srgbClr val="64BC4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latin typeface="Montserrat" panose="00000500000000000000" pitchFamily="2" charset="-52"/>
                      </a:endParaRPr>
                    </a:p>
                  </p:txBody>
                </p:sp>
                <p:cxnSp>
                  <p:nvCxnSpPr>
                    <p:cNvPr id="18" name="Прямая соединительная линия 17"/>
                    <p:cNvCxnSpPr>
                      <a:endCxn id="17" idx="2"/>
                    </p:cNvCxnSpPr>
                    <p:nvPr/>
                  </p:nvCxnSpPr>
                  <p:spPr>
                    <a:xfrm>
                      <a:off x="982638" y="4761148"/>
                      <a:ext cx="288032" cy="0"/>
                    </a:xfrm>
                    <a:prstGeom prst="line">
                      <a:avLst/>
                    </a:prstGeom>
                    <a:ln w="12700">
                      <a:solidFill>
                        <a:srgbClr val="64BC4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pic>
          <p:nvPicPr>
            <p:cNvPr id="23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7000" b="72667" l="9500" r="12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7" t="66489" r="87452" b="27400"/>
            <a:stretch/>
          </p:blipFill>
          <p:spPr bwMode="auto">
            <a:xfrm>
              <a:off x="314178" y="5070782"/>
              <a:ext cx="311150" cy="35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-313505" y="5589239"/>
            <a:ext cx="12503918" cy="926366"/>
            <a:chOff x="-313505" y="5589239"/>
            <a:chExt cx="12503918" cy="92636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-25474" y="5589239"/>
              <a:ext cx="12215887" cy="926365"/>
            </a:xfrm>
            <a:prstGeom prst="rect">
              <a:avLst/>
            </a:prstGeom>
            <a:solidFill>
              <a:srgbClr val="84C001"/>
            </a:solidFill>
            <a:ln>
              <a:solidFill>
                <a:srgbClr val="84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anose="00000500000000000000" pitchFamily="2" charset="-52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-313505" y="5684608"/>
              <a:ext cx="125039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ТИТР АНТИТЕЛ В СЫВОРОТКЕ КРОВИ ДОЛЖЕН БЫТЬ РАВЕН ИЛИ ПРЕВЫШАТЬ </a:t>
              </a:r>
              <a:r>
                <a:rPr lang="ru-RU" sz="2400" b="1" dirty="0">
                  <a:solidFill>
                    <a:srgbClr val="C00000"/>
                  </a:solidFill>
                  <a:latin typeface="Montserrat" panose="00000500000000000000" pitchFamily="2" charset="-52"/>
                </a:rPr>
                <a:t>0,5 МЕ/МЛ</a:t>
              </a:r>
            </a:p>
          </p:txBody>
        </p:sp>
      </p:grpSp>
      <p:sp>
        <p:nvSpPr>
          <p:cNvPr id="28" name="Заголовок 1"/>
          <p:cNvSpPr txBox="1">
            <a:spLocks/>
          </p:cNvSpPr>
          <p:nvPr/>
        </p:nvSpPr>
        <p:spPr>
          <a:xfrm>
            <a:off x="369832" y="0"/>
            <a:ext cx="114860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Основные требования для ввоза животных </a:t>
            </a:r>
          </a:p>
        </p:txBody>
      </p:sp>
    </p:spTree>
    <p:extLst>
      <p:ext uri="{BB962C8B-B14F-4D97-AF65-F5344CB8AC3E}">
        <p14:creationId xmlns:p14="http://schemas.microsoft.com/office/powerpoint/2010/main" val="1461965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10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27673" r="58565" b="26562"/>
          <a:stretch/>
        </p:blipFill>
        <p:spPr bwMode="auto">
          <a:xfrm>
            <a:off x="1174627" y="3871010"/>
            <a:ext cx="2760339" cy="270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2" t="30256" r="10783" b="19990"/>
          <a:stretch/>
        </p:blipFill>
        <p:spPr bwMode="auto">
          <a:xfrm>
            <a:off x="22269" y="971550"/>
            <a:ext cx="3254330" cy="249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30114" r="52221" b="17448"/>
          <a:stretch/>
        </p:blipFill>
        <p:spPr bwMode="auto">
          <a:xfrm>
            <a:off x="3276599" y="754061"/>
            <a:ext cx="5771721" cy="454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29703" r="53705" b="23422"/>
          <a:stretch/>
        </p:blipFill>
        <p:spPr bwMode="auto">
          <a:xfrm>
            <a:off x="8759502" y="620688"/>
            <a:ext cx="3408959" cy="245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0" t="31232" r="11348" b="24520"/>
          <a:stretch/>
        </p:blipFill>
        <p:spPr bwMode="auto">
          <a:xfrm>
            <a:off x="8415464" y="3654398"/>
            <a:ext cx="3800422" cy="258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9" y="5522956"/>
            <a:ext cx="1058044" cy="105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846956" y="5013176"/>
            <a:ext cx="4480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rgbClr val="363738"/>
                </a:solidFill>
                <a:latin typeface="Montserrat" panose="00000500000000000000" pitchFamily="2" charset="-52"/>
              </a:rPr>
              <a:t>Более 250 клиник-партнеров</a:t>
            </a:r>
            <a:br>
              <a:rPr lang="ru-RU" b="1" dirty="0">
                <a:solidFill>
                  <a:srgbClr val="363738"/>
                </a:solidFill>
                <a:latin typeface="Montserrat" panose="00000500000000000000" pitchFamily="2" charset="-52"/>
              </a:rPr>
            </a:br>
            <a:r>
              <a:rPr lang="ru-RU" b="1" dirty="0">
                <a:solidFill>
                  <a:srgbClr val="363738"/>
                </a:solidFill>
                <a:latin typeface="Montserrat" panose="00000500000000000000" pitchFamily="2" charset="-52"/>
              </a:rPr>
              <a:t>  </a:t>
            </a:r>
            <a:r>
              <a:rPr lang="ru-RU" dirty="0">
                <a:solidFill>
                  <a:srgbClr val="363738"/>
                </a:solidFill>
                <a:latin typeface="Montserrat" panose="00000500000000000000" pitchFamily="2" charset="-52"/>
              </a:rPr>
              <a:t>в России и странах ближнего зарубежья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369832" y="0"/>
            <a:ext cx="114860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Клиники-партнеры</a:t>
            </a:r>
          </a:p>
        </p:txBody>
      </p:sp>
    </p:spTree>
    <p:extLst>
      <p:ext uri="{BB962C8B-B14F-4D97-AF65-F5344CB8AC3E}">
        <p14:creationId xmlns:p14="http://schemas.microsoft.com/office/powerpoint/2010/main" val="365608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46" y="720080"/>
            <a:ext cx="5771774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727054" y="6442501"/>
            <a:ext cx="2844430" cy="365125"/>
          </a:xfrm>
        </p:spPr>
        <p:txBody>
          <a:bodyPr/>
          <a:lstStyle/>
          <a:p>
            <a:pPr algn="ctr"/>
            <a:fld id="{4DC4B4D7-209C-4863-BFB6-B9FA588A33F4}" type="slidenum">
              <a:rPr lang="ru-RU" smtClean="0"/>
              <a:pPr algn="ctr"/>
              <a:t>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1060" y="1340768"/>
            <a:ext cx="6666274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>
                <a:latin typeface="Montserrat" panose="00000500000000000000" pitchFamily="2" charset="-52"/>
              </a:rPr>
              <a:t>Факторы влияющие на  напряженность поствакцинального иммунитета:</a:t>
            </a:r>
          </a:p>
          <a:p>
            <a:pPr>
              <a:spcAft>
                <a:spcPts val="600"/>
              </a:spcAft>
            </a:pP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Индивидуальные особенности иммунной системы организма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Вакцина (тип вакцины, хранение, условия транспортировки)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Кратность вакцинации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Вид и порода животного</a:t>
            </a:r>
          </a:p>
        </p:txBody>
      </p:sp>
      <p:sp>
        <p:nvSpPr>
          <p:cNvPr id="6" name="AutoShape 6" descr="https://thumb.tildacdn.com/tild6266-3031-4935-a630-316161613763/-/format/webp/pet-1500x827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69832" y="0"/>
            <a:ext cx="114860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713387"/>
                </a:solidFill>
                <a:latin typeface="Montserrat ExtraBold" panose="00000900000000000000" pitchFamily="2" charset="-52"/>
              </a:rPr>
              <a:t>Профилактика бешенства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0415" y="6237313"/>
            <a:ext cx="1620295" cy="432048"/>
            <a:chOff x="10415" y="6237313"/>
            <a:chExt cx="1620295" cy="432048"/>
          </a:xfrm>
        </p:grpSpPr>
        <p:pic>
          <p:nvPicPr>
            <p:cNvPr id="9" name="Picture 2" descr="C:\Users\NS-Rabies\Desktop\Все документы\Логотип\Шрифтовая версия\Логотип Шрифтовая версия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748" b="58836" l="22245" r="79834">
                          <a14:foregroundMark x1="26195" y1="45946" x2="25988" y2="48857"/>
                          <a14:foregroundMark x1="33056" y1="45946" x2="32848" y2="46778"/>
                          <a14:foregroundMark x1="39917" y1="48857" x2="39085" y2="48857"/>
                          <a14:foregroundMark x1="43035" y1="45738" x2="43243" y2="49272"/>
                          <a14:foregroundMark x1="49688" y1="48857" x2="50728" y2="46362"/>
                          <a14:foregroundMark x1="56549" y1="48857" x2="56133" y2="46362"/>
                          <a14:foregroundMark x1="62786" y1="46154" x2="62578" y2="50312"/>
                          <a14:foregroundMark x1="65281" y1="46778" x2="65281" y2="49272"/>
                          <a14:foregroundMark x1="71726" y1="46362" x2="71518" y2="471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6" t="40551" r="20371" b="41536"/>
            <a:stretch/>
          </p:blipFill>
          <p:spPr bwMode="auto">
            <a:xfrm>
              <a:off x="262558" y="6288849"/>
              <a:ext cx="1141884" cy="357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Номер слайда 3"/>
            <p:cNvSpPr txBox="1">
              <a:spLocks/>
            </p:cNvSpPr>
            <p:nvPr/>
          </p:nvSpPr>
          <p:spPr>
            <a:xfrm>
              <a:off x="10415" y="6237313"/>
              <a:ext cx="1620295" cy="43204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DC4B4D7-209C-4863-BFB6-B9FA588A33F4}" type="slidenum">
                <a:rPr lang="ru-RU" smtClean="0"/>
                <a:pPr/>
                <a:t>9</a:t>
              </a:fld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1210776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710</Words>
  <Application>Microsoft Office PowerPoint</Application>
  <PresentationFormat>Произвольный</PresentationFormat>
  <Paragraphs>159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Montserrat</vt:lpstr>
      <vt:lpstr>Montserrat ExtraBold</vt:lpstr>
      <vt:lpstr>Times New Roman</vt:lpstr>
      <vt:lpstr>Wingdings</vt:lpstr>
      <vt:lpstr>Тема Office</vt:lpstr>
      <vt:lpstr>Презентация PowerPoint</vt:lpstr>
      <vt:lpstr>Эпизоотическая ситуация по бешенству в мире </vt:lpstr>
      <vt:lpstr>Эпизоотическая ситуация по бешенству в России</vt:lpstr>
      <vt:lpstr>Профилактика бешенства</vt:lpstr>
      <vt:lpstr>Профилактика бешенства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Вакцинация против бешенства и ее эффективность (Титр антител) – защита Вас и Ваших питомцев. Вывоз животных за границу – особенности законодательства разных стран</dc:title>
  <dc:creator>NoviStem</dc:creator>
  <cp:lastModifiedBy>Admin</cp:lastModifiedBy>
  <cp:revision>158</cp:revision>
  <dcterms:created xsi:type="dcterms:W3CDTF">2022-03-29T17:11:27Z</dcterms:created>
  <dcterms:modified xsi:type="dcterms:W3CDTF">2022-11-18T10:20:23Z</dcterms:modified>
</cp:coreProperties>
</file>